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3" r:id="rId3"/>
    <p:sldId id="269" r:id="rId4"/>
    <p:sldId id="271" r:id="rId5"/>
    <p:sldId id="257" r:id="rId6"/>
    <p:sldId id="258" r:id="rId7"/>
    <p:sldId id="264" r:id="rId8"/>
    <p:sldId id="279" r:id="rId9"/>
    <p:sldId id="259" r:id="rId10"/>
    <p:sldId id="265" r:id="rId11"/>
    <p:sldId id="260" r:id="rId12"/>
    <p:sldId id="261" r:id="rId13"/>
    <p:sldId id="266" r:id="rId14"/>
    <p:sldId id="262" r:id="rId15"/>
    <p:sldId id="276" r:id="rId16"/>
    <p:sldId id="267" r:id="rId17"/>
    <p:sldId id="263" r:id="rId18"/>
    <p:sldId id="268" r:id="rId19"/>
    <p:sldId id="278" r:id="rId20"/>
    <p:sldId id="272" r:id="rId21"/>
    <p:sldId id="274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1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 ODRs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302</c:v>
                </c:pt>
                <c:pt idx="1">
                  <c:v>303</c:v>
                </c:pt>
                <c:pt idx="2">
                  <c:v>210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Bus ODRs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126</c:v>
                </c:pt>
                <c:pt idx="1">
                  <c:v>115</c:v>
                </c:pt>
                <c:pt idx="2">
                  <c:v>87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Classroom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effectLst>
              <a:outerShdw blurRad="50800" dist="50800" dir="5400000" algn="ctr" rotWithShape="0">
                <a:schemeClr val="accent1">
                  <a:lumMod val="75000"/>
                </a:schemeClr>
              </a:outerShdw>
            </a:effectLst>
          </c:spPr>
          <c:cat>
            <c:strRef>
              <c:f>Sheet1!$B$1:$D$1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128</c:v>
                </c:pt>
                <c:pt idx="1">
                  <c:v>124</c:v>
                </c:pt>
                <c:pt idx="2">
                  <c:v>56</c:v>
                </c:pt>
              </c:numCache>
            </c:numRef>
          </c:val>
        </c:ser>
        <c:axId val="41809792"/>
        <c:axId val="41811328"/>
      </c:barChart>
      <c:catAx>
        <c:axId val="41809792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41811328"/>
        <c:crosses val="autoZero"/>
        <c:auto val="1"/>
        <c:lblAlgn val="ctr"/>
        <c:lblOffset val="100"/>
      </c:catAx>
      <c:valAx>
        <c:axId val="418113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41809792"/>
        <c:crosses val="autoZero"/>
        <c:crossBetween val="between"/>
      </c:valAx>
    </c:plotArea>
    <c:legend>
      <c:legendPos val="r"/>
      <c:txPr>
        <a:bodyPr/>
        <a:lstStyle/>
        <a:p>
          <a:pPr>
            <a:defRPr sz="15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9A3DD691-3C78-40FC-9E31-8F266768E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863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B41FFB76-9D53-4BE9-BC23-7795C87AE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656EF-48A8-4B6F-88BC-5026E6D257C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BB34A-9960-4FBD-9EDC-E72575E2C2B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4E9A4-B4E2-419B-A2E8-58F267EE175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DB52B-9804-47A5-9BAE-21D46CA48A7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686EF-517D-4C7F-A067-2BB702CD22C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D5C8D-D3E6-4D9D-9399-7B8DE335F3B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5B388-171B-4A6D-AC1D-74737CEDD95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817BB-EECB-4AAB-B413-4C2F2E80A0E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A0165-F1B6-4543-A71C-56F786A2E16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FC82B-37DD-47C7-9CD8-D2D443B126A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E5C8F-CDCC-468C-B5EE-79970DF5FB5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2A618-775D-495B-AF7F-04E3B94D21B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43D8B-20E8-4B1B-AC58-330AF2D9232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341E8-AE6B-4C78-BA1B-4ACB1E19982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839CA-802E-485C-A6A0-17FB5BD1D14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9BACE-DF95-4DE4-BE06-F3370AFCBC9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4F26D-D860-4E90-9770-CDCD648F1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A6175-1EAB-48A6-9BDA-E808CE49A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9085E-5F64-42DB-8A54-326DEB8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14893-1A5E-46A7-9202-3E68CEEC5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7256D-75E1-46D9-81CC-357DC727B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C48B-079A-4E5C-A2B0-B30A724CA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75A5-6B25-490D-9929-F443A4B41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05325-592B-4269-B335-94C1F6E1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8835-E840-4E27-84E3-CFEA0AD2D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64AE3-6510-4DDA-97CD-D6220EEDF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14559-EE19-4A78-8182-762B98AED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8AD336-7BF0-429F-87E6-47E5796DC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os.onfizz.org/video/Cubbie_Chant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os.onfizz.org/video/This_Day_of_Peac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78486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 dirty="0">
                <a:latin typeface="Comic Sans MS" pitchFamily="66" charset="0"/>
              </a:rPr>
              <a:t>White Oak Elementary School</a:t>
            </a:r>
          </a:p>
          <a:p>
            <a:pPr algn="ctr">
              <a:spcBef>
                <a:spcPct val="50000"/>
              </a:spcBef>
            </a:pPr>
            <a:r>
              <a:rPr lang="en-US" sz="5000" b="1" dirty="0">
                <a:latin typeface="Comic Sans MS" pitchFamily="66" charset="0"/>
              </a:rPr>
              <a:t>School Improvement Plan for </a:t>
            </a:r>
            <a:r>
              <a:rPr lang="en-US" sz="5000" b="1" dirty="0" smtClean="0">
                <a:latin typeface="Comic Sans MS" pitchFamily="66" charset="0"/>
              </a:rPr>
              <a:t>2010-2011</a:t>
            </a:r>
            <a:endParaRPr lang="en-US" sz="5000" b="1" dirty="0">
              <a:latin typeface="Comic Sans MS" pitchFamily="66" charset="0"/>
            </a:endParaRPr>
          </a:p>
        </p:txBody>
      </p:sp>
      <p:pic>
        <p:nvPicPr>
          <p:cNvPr id="4" name="Picture 3" descr="MVC-004S.JPG"/>
          <p:cNvPicPr>
            <a:picLocks noChangeAspect="1"/>
          </p:cNvPicPr>
          <p:nvPr/>
        </p:nvPicPr>
        <p:blipFill>
          <a:blip r:embed="rId3" cstate="print"/>
          <a:srcRect l="20938" r="8750" b="18750"/>
          <a:stretch>
            <a:fillRect/>
          </a:stretch>
        </p:blipFill>
        <p:spPr>
          <a:xfrm>
            <a:off x="3124200" y="4038600"/>
            <a:ext cx="2895600" cy="2509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/>
              <a:t>Projects include</a:t>
            </a:r>
            <a:r>
              <a:rPr lang="en-US" sz="4000" b="1" dirty="0" smtClean="0"/>
              <a:t>:</a:t>
            </a:r>
          </a:p>
          <a:p>
            <a:pPr algn="ctr"/>
            <a:endParaRPr lang="en-US" sz="4000" b="1" dirty="0"/>
          </a:p>
          <a:p>
            <a:r>
              <a:rPr lang="en-US" sz="4000" b="1" dirty="0" smtClean="0"/>
              <a:t>-</a:t>
            </a:r>
            <a:r>
              <a:rPr lang="en-US" sz="4000" b="1" dirty="0"/>
              <a:t>Conduct staff development </a:t>
            </a:r>
            <a:r>
              <a:rPr lang="en-US" sz="4000" b="1" dirty="0" smtClean="0"/>
              <a:t>to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 </a:t>
            </a:r>
            <a:r>
              <a:rPr lang="en-US" sz="4000" b="1" dirty="0" smtClean="0"/>
              <a:t>encourage </a:t>
            </a:r>
            <a:r>
              <a:rPr lang="en-US" sz="4000" b="1" dirty="0"/>
              <a:t>more authentic uses of</a:t>
            </a:r>
            <a:br>
              <a:rPr lang="en-US" sz="4000" b="1" dirty="0"/>
            </a:br>
            <a:r>
              <a:rPr lang="en-US" sz="4000" b="1" dirty="0"/>
              <a:t> technology in the classroom</a:t>
            </a:r>
          </a:p>
          <a:p>
            <a:r>
              <a:rPr lang="en-US" sz="4000" b="1" dirty="0"/>
              <a:t>-</a:t>
            </a:r>
            <a:r>
              <a:rPr lang="en-US" sz="4000" b="1" dirty="0" smtClean="0"/>
              <a:t>Integrate </a:t>
            </a:r>
            <a:r>
              <a:rPr lang="en-US" sz="4000" b="1" dirty="0"/>
              <a:t>technology </a:t>
            </a:r>
            <a:r>
              <a:rPr lang="en-US" sz="4000" b="1" dirty="0" smtClean="0"/>
              <a:t>into</a:t>
            </a:r>
            <a:r>
              <a:rPr lang="en-US" sz="4000" b="1" dirty="0"/>
              <a:t> </a:t>
            </a:r>
            <a:r>
              <a:rPr lang="en-US" sz="4000" b="1" dirty="0" smtClean="0"/>
              <a:t>existing</a:t>
            </a:r>
            <a:br>
              <a:rPr lang="en-US" sz="4000" b="1" dirty="0" smtClean="0"/>
            </a:br>
            <a:r>
              <a:rPr lang="en-US" sz="4000" b="1" dirty="0" smtClean="0"/>
              <a:t> curriculum</a:t>
            </a:r>
          </a:p>
          <a:p>
            <a:r>
              <a:rPr lang="en-US" sz="4000" b="1" dirty="0" smtClean="0"/>
              <a:t>-Develop a long range technology</a:t>
            </a:r>
            <a:br>
              <a:rPr lang="en-US" sz="4000" b="1" dirty="0" smtClean="0"/>
            </a:br>
            <a:r>
              <a:rPr lang="en-US" sz="4000" b="1" dirty="0" smtClean="0"/>
              <a:t> professional development plan </a:t>
            </a:r>
            <a:endParaRPr lang="en-US" sz="4000" b="1" dirty="0"/>
          </a:p>
          <a:p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C-004S.JPG"/>
          <p:cNvPicPr>
            <a:picLocks noChangeAspect="1"/>
          </p:cNvPicPr>
          <p:nvPr/>
        </p:nvPicPr>
        <p:blipFill>
          <a:blip r:embed="rId3" cstate="print"/>
          <a:srcRect l="20938" r="8750" b="18750"/>
          <a:stretch>
            <a:fillRect/>
          </a:stretch>
        </p:blipFill>
        <p:spPr>
          <a:xfrm>
            <a:off x="1524000" y="990600"/>
            <a:ext cx="5943600" cy="5151120"/>
          </a:xfrm>
          <a:prstGeom prst="rect">
            <a:avLst/>
          </a:prstGeom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229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 dirty="0">
                <a:latin typeface="Comic Sans MS" pitchFamily="66" charset="0"/>
              </a:rPr>
              <a:t>Organizational Effectiveness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/>
              <a:t>Goal 1:  90% of faculty and staff will engage in meaningful and regular communication and collaboration as measured by the annual Community Building Survey.</a:t>
            </a:r>
          </a:p>
        </p:txBody>
      </p:sp>
      <p:pic>
        <p:nvPicPr>
          <p:cNvPr id="5" name="Picture 4" descr="MVC-014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514600"/>
            <a:ext cx="4064000" cy="3048000"/>
          </a:xfrm>
          <a:prstGeom prst="rect">
            <a:avLst/>
          </a:prstGeom>
        </p:spPr>
      </p:pic>
      <p:pic>
        <p:nvPicPr>
          <p:cNvPr id="6" name="Picture 5" descr="MVC-018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42900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28600" y="1143000"/>
            <a:ext cx="86106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/>
              <a:t>Projects include:</a:t>
            </a:r>
          </a:p>
          <a:p>
            <a:r>
              <a:rPr lang="en-US" sz="4400" b="1" dirty="0" smtClean="0"/>
              <a:t>-Pursue </a:t>
            </a:r>
            <a:r>
              <a:rPr lang="en-US" sz="4400" b="1" dirty="0"/>
              <a:t>vertical articulation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 among transitional grade   </a:t>
            </a:r>
            <a:br>
              <a:rPr lang="en-US" sz="4400" b="1" dirty="0" smtClean="0"/>
            </a:br>
            <a:r>
              <a:rPr lang="en-US" sz="4400" b="1" dirty="0" smtClean="0"/>
              <a:t> levels (2</a:t>
            </a:r>
            <a:r>
              <a:rPr lang="en-US" sz="4400" b="1" baseline="30000" dirty="0" smtClean="0"/>
              <a:t>nd</a:t>
            </a:r>
            <a:r>
              <a:rPr lang="en-US" sz="4400" b="1" dirty="0" smtClean="0"/>
              <a:t>-3</a:t>
            </a:r>
            <a:r>
              <a:rPr lang="en-US" sz="4400" b="1" baseline="30000" dirty="0" smtClean="0"/>
              <a:t>rd</a:t>
            </a:r>
            <a:r>
              <a:rPr lang="en-US" sz="4400" b="1" dirty="0" smtClean="0"/>
              <a:t>)</a:t>
            </a:r>
          </a:p>
          <a:p>
            <a:r>
              <a:rPr lang="en-US" sz="4400" b="1" dirty="0" smtClean="0"/>
              <a:t>-Develop a long range plan to</a:t>
            </a:r>
            <a:br>
              <a:rPr lang="en-US" sz="4400" b="1" dirty="0" smtClean="0"/>
            </a:br>
            <a:r>
              <a:rPr lang="en-US" sz="4400" b="1" dirty="0" smtClean="0"/>
              <a:t> implement vertical alignment</a:t>
            </a:r>
            <a:endParaRPr lang="en-US" sz="4400" b="1" dirty="0"/>
          </a:p>
          <a:p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/>
              <a:t>Goal 2:  90% of faculty and staff will feel that discipline problems are handled consistently and in a timely manner as measured by the annual School Safety Survey.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" name="Picture 5" descr="MVC-012S.JPG"/>
          <p:cNvPicPr>
            <a:picLocks noChangeAspect="1"/>
          </p:cNvPicPr>
          <p:nvPr/>
        </p:nvPicPr>
        <p:blipFill>
          <a:blip r:embed="rId3" cstate="print"/>
          <a:srcRect l="25625"/>
          <a:stretch>
            <a:fillRect/>
          </a:stretch>
        </p:blipFill>
        <p:spPr>
          <a:xfrm>
            <a:off x="3048000" y="3297731"/>
            <a:ext cx="3530600" cy="3560269"/>
          </a:xfrm>
          <a:prstGeom prst="rect">
            <a:avLst/>
          </a:prstGeom>
        </p:spPr>
      </p:pic>
      <p:pic>
        <p:nvPicPr>
          <p:cNvPr id="7" name="Picture 6" descr="MVC-011S.JPG"/>
          <p:cNvPicPr>
            <a:picLocks noChangeAspect="1"/>
          </p:cNvPicPr>
          <p:nvPr/>
        </p:nvPicPr>
        <p:blipFill>
          <a:blip r:embed="rId4" cstate="print"/>
          <a:srcRect l="22813"/>
          <a:stretch>
            <a:fillRect/>
          </a:stretch>
        </p:blipFill>
        <p:spPr>
          <a:xfrm>
            <a:off x="304800" y="2286000"/>
            <a:ext cx="2744788" cy="2667000"/>
          </a:xfrm>
          <a:prstGeom prst="rect">
            <a:avLst/>
          </a:prstGeom>
        </p:spPr>
      </p:pic>
      <p:pic>
        <p:nvPicPr>
          <p:cNvPr id="8" name="Picture 7" descr="MVC-013S.JPG"/>
          <p:cNvPicPr>
            <a:picLocks noChangeAspect="1"/>
          </p:cNvPicPr>
          <p:nvPr/>
        </p:nvPicPr>
        <p:blipFill>
          <a:blip r:embed="rId5" cstate="print"/>
          <a:srcRect t="18750" r="48125"/>
          <a:stretch>
            <a:fillRect/>
          </a:stretch>
        </p:blipFill>
        <p:spPr>
          <a:xfrm>
            <a:off x="6549293" y="2514600"/>
            <a:ext cx="2594707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Multi-year PBIS Comparison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04800" y="455613"/>
            <a:ext cx="8458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/>
              <a:t>Projects include:</a:t>
            </a:r>
          </a:p>
          <a:p>
            <a:pPr algn="ctr"/>
            <a:endParaRPr lang="en-US" sz="4000" b="1" dirty="0"/>
          </a:p>
          <a:p>
            <a:r>
              <a:rPr lang="en-US" sz="4000" b="1" dirty="0"/>
              <a:t>-Behavior component of </a:t>
            </a:r>
            <a:r>
              <a:rPr lang="en-US" sz="4000" b="1" dirty="0" err="1" smtClean="0"/>
              <a:t>RtI</a:t>
            </a:r>
            <a:r>
              <a:rPr lang="en-US" sz="4000" b="1" dirty="0" smtClean="0"/>
              <a:t>/PBIS</a:t>
            </a:r>
          </a:p>
          <a:p>
            <a:r>
              <a:rPr lang="en-US" sz="4000" b="1" dirty="0" smtClean="0"/>
              <a:t>-Formal </a:t>
            </a:r>
            <a:r>
              <a:rPr lang="en-US" sz="4000" b="1" dirty="0"/>
              <a:t>behavior intervention</a:t>
            </a:r>
            <a:br>
              <a:rPr lang="en-US" sz="4000" b="1" dirty="0"/>
            </a:br>
            <a:r>
              <a:rPr lang="en-US" sz="4000" b="1" dirty="0" smtClean="0"/>
              <a:t> plans</a:t>
            </a:r>
          </a:p>
          <a:p>
            <a:r>
              <a:rPr lang="en-US" sz="4000" b="1" dirty="0" smtClean="0"/>
              <a:t>-Revamp the </a:t>
            </a:r>
            <a:r>
              <a:rPr lang="en-US" sz="4000" b="1" dirty="0" err="1" smtClean="0"/>
              <a:t>Cubbie</a:t>
            </a:r>
            <a:r>
              <a:rPr lang="en-US" sz="4000" b="1" dirty="0" smtClean="0"/>
              <a:t> Peace Patrol</a:t>
            </a:r>
            <a:endParaRPr lang="en-US" sz="4000" b="1" dirty="0"/>
          </a:p>
          <a:p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10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/>
              <a:t>Goal 3:  85% of parents will become actively involved in one or more school activities each year as evidenced by sign-in logs.</a:t>
            </a:r>
          </a:p>
        </p:txBody>
      </p:sp>
      <p:pic>
        <p:nvPicPr>
          <p:cNvPr id="3" name="Picture 2" descr="Riccon-2008 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05000"/>
            <a:ext cx="3454400" cy="2590800"/>
          </a:xfrm>
          <a:prstGeom prst="rect">
            <a:avLst/>
          </a:prstGeom>
        </p:spPr>
      </p:pic>
      <p:pic>
        <p:nvPicPr>
          <p:cNvPr id="4" name="Picture 3" descr="Riccon-2008 0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114800"/>
            <a:ext cx="3657600" cy="2743200"/>
          </a:xfrm>
          <a:prstGeom prst="rect">
            <a:avLst/>
          </a:prstGeom>
        </p:spPr>
      </p:pic>
      <p:pic>
        <p:nvPicPr>
          <p:cNvPr id="5" name="Picture 4" descr="Riccon-2008 099.JPG"/>
          <p:cNvPicPr>
            <a:picLocks noChangeAspect="1"/>
          </p:cNvPicPr>
          <p:nvPr/>
        </p:nvPicPr>
        <p:blipFill>
          <a:blip r:embed="rId5" cstate="print"/>
          <a:srcRect l="2188" t="7500" b="13750"/>
          <a:stretch>
            <a:fillRect/>
          </a:stretch>
        </p:blipFill>
        <p:spPr>
          <a:xfrm>
            <a:off x="4267200" y="2590800"/>
            <a:ext cx="4416778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764024"/>
            <a:ext cx="85344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/>
              <a:t>Projects include:</a:t>
            </a:r>
          </a:p>
          <a:p>
            <a:endParaRPr lang="en-US" sz="4000" b="1" dirty="0"/>
          </a:p>
          <a:p>
            <a:r>
              <a:rPr lang="en-US" sz="4000" b="1" dirty="0" smtClean="0"/>
              <a:t>-Use </a:t>
            </a:r>
            <a:r>
              <a:rPr lang="en-US" sz="4000" b="1" dirty="0"/>
              <a:t>volunteers </a:t>
            </a:r>
            <a:r>
              <a:rPr lang="en-US" sz="4000" b="1" dirty="0" smtClean="0"/>
              <a:t>effectively</a:t>
            </a:r>
          </a:p>
          <a:p>
            <a:r>
              <a:rPr lang="en-US" sz="4000" b="1" dirty="0" smtClean="0"/>
              <a:t>-Increase PTA membership and</a:t>
            </a:r>
            <a:br>
              <a:rPr lang="en-US" sz="4000" b="1" dirty="0" smtClean="0"/>
            </a:br>
            <a:r>
              <a:rPr lang="en-US" sz="4000" b="1" dirty="0" smtClean="0"/>
              <a:t> parent involvement</a:t>
            </a:r>
          </a:p>
          <a:p>
            <a:r>
              <a:rPr lang="en-US" sz="4000" b="1" dirty="0" smtClean="0"/>
              <a:t>-Implement sneak peek night</a:t>
            </a:r>
          </a:p>
          <a:p>
            <a:r>
              <a:rPr lang="en-US" sz="4000" b="1" dirty="0" smtClean="0"/>
              <a:t>-Investigate providing </a:t>
            </a:r>
            <a:br>
              <a:rPr lang="en-US" sz="4000" b="1" dirty="0" smtClean="0"/>
            </a:br>
            <a:r>
              <a:rPr lang="en-US" sz="4000" b="1" dirty="0" smtClean="0"/>
              <a:t> transportation to parent </a:t>
            </a:r>
            <a:br>
              <a:rPr lang="en-US" sz="4000" b="1" dirty="0" smtClean="0"/>
            </a:br>
            <a:r>
              <a:rPr lang="en-US" sz="4000" b="1" dirty="0" smtClean="0"/>
              <a:t> programs</a:t>
            </a:r>
            <a:endParaRPr lang="en-US" sz="4000" b="1" dirty="0"/>
          </a:p>
          <a:p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2010-2011 Community Supporters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dirty="0" smtClean="0"/>
              <a:t>Chowan Hospital - Stake It!</a:t>
            </a:r>
          </a:p>
          <a:p>
            <a:r>
              <a:rPr lang="en-US" b="1" dirty="0" smtClean="0"/>
              <a:t>McDonald’s - Bus incentives for Bus of the Month</a:t>
            </a:r>
          </a:p>
          <a:p>
            <a:r>
              <a:rPr lang="en-US" b="1" dirty="0" smtClean="0"/>
              <a:t>Subway- attendance incentives</a:t>
            </a:r>
          </a:p>
          <a:p>
            <a:r>
              <a:rPr lang="en-US" b="1" dirty="0" smtClean="0"/>
              <a:t>Pizza Hut - Book It!</a:t>
            </a:r>
          </a:p>
          <a:p>
            <a:r>
              <a:rPr lang="en-US" b="1" dirty="0" smtClean="0"/>
              <a:t>Food Lion- Supports Positive Office Referrals</a:t>
            </a:r>
          </a:p>
          <a:p>
            <a:r>
              <a:rPr lang="en-US" b="1" dirty="0" smtClean="0"/>
              <a:t>Churches- school donations and monetary donations for family assistance needs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819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 pitchFamily="66" charset="0"/>
                <a:hlinkClick r:id="rId2"/>
              </a:rPr>
              <a:t>Ladies and Gentlemen!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7848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 dirty="0">
                <a:latin typeface="Comic Sans MS" pitchFamily="66" charset="0"/>
              </a:rPr>
              <a:t>Living the Plan</a:t>
            </a:r>
          </a:p>
        </p:txBody>
      </p:sp>
      <p:pic>
        <p:nvPicPr>
          <p:cNvPr id="4" name="Picture 3" descr="MVC-015S.JPG"/>
          <p:cNvPicPr>
            <a:picLocks noChangeAspect="1"/>
          </p:cNvPicPr>
          <p:nvPr/>
        </p:nvPicPr>
        <p:blipFill>
          <a:blip r:embed="rId3" cstate="print"/>
          <a:srcRect l="5938" t="8750" b="10000"/>
          <a:stretch>
            <a:fillRect/>
          </a:stretch>
        </p:blipFill>
        <p:spPr>
          <a:xfrm>
            <a:off x="685800" y="1676400"/>
            <a:ext cx="7515665" cy="486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514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 pitchFamily="66" charset="0"/>
                <a:hlinkClick r:id="rId2"/>
              </a:rPr>
              <a:t>“This Day of Peace”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pitchFamily="34" charset="0"/>
              </a:rPr>
              <a:t>School Improvement Team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rial" pitchFamily="34" charset="0"/>
              </a:rPr>
              <a:t>Selected and voted on by members of grade level or department teams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rial" pitchFamily="34" charset="0"/>
              </a:rPr>
              <a:t>Most members serve a three year term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rial" pitchFamily="34" charset="0"/>
              </a:rPr>
              <a:t>Parents were nominated and voted on at the September 21, 2010, PTA meeting.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Assurances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/>
            <a:r>
              <a:rPr lang="en-US" b="1" smtClean="0"/>
              <a:t>Personal Planning</a:t>
            </a:r>
          </a:p>
          <a:p>
            <a:pPr eaLnBrk="1" hangingPunct="1"/>
            <a:r>
              <a:rPr lang="en-US" b="1" smtClean="0"/>
              <a:t>Horizontal Planning</a:t>
            </a:r>
          </a:p>
          <a:p>
            <a:pPr eaLnBrk="1" hangingPunct="1"/>
            <a:r>
              <a:rPr lang="en-US" b="1" smtClean="0"/>
              <a:t>Duty Free Lunch</a:t>
            </a:r>
          </a:p>
          <a:p>
            <a:pPr eaLnBrk="1" hangingPunct="1"/>
            <a:r>
              <a:rPr lang="en-US" b="1" smtClean="0"/>
              <a:t>Healthy Active Children</a:t>
            </a:r>
          </a:p>
          <a:p>
            <a:pPr eaLnBrk="1" hangingPunct="1"/>
            <a:r>
              <a:rPr lang="en-US" b="1" smtClean="0"/>
              <a:t>Reading by Grade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C-004S.JPG"/>
          <p:cNvPicPr>
            <a:picLocks noChangeAspect="1"/>
          </p:cNvPicPr>
          <p:nvPr/>
        </p:nvPicPr>
        <p:blipFill>
          <a:blip r:embed="rId3" cstate="print"/>
          <a:srcRect l="20938" r="8750" b="18750"/>
          <a:stretch>
            <a:fillRect/>
          </a:stretch>
        </p:blipFill>
        <p:spPr>
          <a:xfrm>
            <a:off x="1676400" y="1143000"/>
            <a:ext cx="5943600" cy="5151120"/>
          </a:xfrm>
          <a:prstGeom prst="rect">
            <a:avLst/>
          </a:prstGeom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latin typeface="Comic Sans MS" pitchFamily="66" charset="0"/>
              </a:rPr>
              <a:t>Student Learning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534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/>
              <a:t>Goal 1:  75% of the students in kindergarten through second grade will be on grade level on math, reading, and writing end-of-year K-2 assessments.</a:t>
            </a:r>
          </a:p>
          <a:p>
            <a:pPr algn="ctr">
              <a:spcBef>
                <a:spcPct val="50000"/>
              </a:spcBef>
            </a:pPr>
            <a:endParaRPr lang="en-US" sz="3000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3000" b="1"/>
          </a:p>
        </p:txBody>
      </p:sp>
      <p:pic>
        <p:nvPicPr>
          <p:cNvPr id="3" name="Picture 2" descr="MVC-008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429000"/>
            <a:ext cx="4064000" cy="3048000"/>
          </a:xfrm>
          <a:prstGeom prst="rect">
            <a:avLst/>
          </a:prstGeom>
        </p:spPr>
      </p:pic>
      <p:pic>
        <p:nvPicPr>
          <p:cNvPr id="4" name="Picture 3" descr="MVC-001S.JPG"/>
          <p:cNvPicPr>
            <a:picLocks noChangeAspect="1"/>
          </p:cNvPicPr>
          <p:nvPr/>
        </p:nvPicPr>
        <p:blipFill>
          <a:blip r:embed="rId4" cstate="print"/>
          <a:srcRect l="10625" t="28750" r="7813" b="5000"/>
          <a:stretch>
            <a:fillRect/>
          </a:stretch>
        </p:blipFill>
        <p:spPr>
          <a:xfrm>
            <a:off x="4572000" y="2209800"/>
            <a:ext cx="4343400" cy="2645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28600" y="533400"/>
            <a:ext cx="86868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Projects include:</a:t>
            </a:r>
            <a:br>
              <a:rPr lang="en-US" sz="3600" b="1" dirty="0"/>
            </a:br>
            <a:endParaRPr lang="en-US" sz="3600" b="1" dirty="0"/>
          </a:p>
          <a:p>
            <a:r>
              <a:rPr lang="en-US" sz="3600" b="1" dirty="0" smtClean="0"/>
              <a:t>-Procedures to ensure that children </a:t>
            </a:r>
            <a:br>
              <a:rPr lang="en-US" sz="3600" b="1" dirty="0" smtClean="0"/>
            </a:br>
            <a:r>
              <a:rPr lang="en-US" sz="3600" b="1" dirty="0" smtClean="0"/>
              <a:t> are getting their targeted</a:t>
            </a:r>
            <a:br>
              <a:rPr lang="en-US" sz="3600" b="1" dirty="0" smtClean="0"/>
            </a:br>
            <a:r>
              <a:rPr lang="en-US" sz="3600" b="1" dirty="0" smtClean="0"/>
              <a:t> interventions</a:t>
            </a:r>
            <a:endParaRPr lang="en-US" sz="3600" b="1" dirty="0"/>
          </a:p>
          <a:p>
            <a:r>
              <a:rPr lang="en-US" sz="3600" b="1" dirty="0" smtClean="0"/>
              <a:t>-Provide differentiated math</a:t>
            </a:r>
            <a:br>
              <a:rPr lang="en-US" sz="3600" b="1" dirty="0" smtClean="0"/>
            </a:br>
            <a:r>
              <a:rPr lang="en-US" sz="3600" b="1" dirty="0" smtClean="0"/>
              <a:t> instruction</a:t>
            </a:r>
            <a:endParaRPr lang="en-US" sz="3600" b="1" dirty="0"/>
          </a:p>
          <a:p>
            <a:r>
              <a:rPr lang="en-US" sz="3600" b="1" dirty="0" smtClean="0"/>
              <a:t>-Instructional Assistants and other </a:t>
            </a:r>
            <a:br>
              <a:rPr lang="en-US" sz="3600" b="1" dirty="0" smtClean="0"/>
            </a:br>
            <a:r>
              <a:rPr lang="en-US" sz="3600" b="1" dirty="0" smtClean="0"/>
              <a:t> selected staff members trained and</a:t>
            </a:r>
            <a:br>
              <a:rPr lang="en-US" sz="3600" b="1" dirty="0" smtClean="0"/>
            </a:br>
            <a:r>
              <a:rPr lang="en-US" sz="3600" b="1" dirty="0" smtClean="0"/>
              <a:t> implementing intervention programs</a:t>
            </a:r>
            <a:br>
              <a:rPr lang="en-US" sz="3600" b="1" dirty="0" smtClean="0"/>
            </a:br>
            <a:r>
              <a:rPr lang="en-US" sz="3600" b="1" dirty="0" smtClean="0"/>
              <a:t> and strategies</a:t>
            </a:r>
          </a:p>
          <a:p>
            <a:endParaRPr lang="en-US" sz="3000" b="1" dirty="0"/>
          </a:p>
          <a:p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Projects Include:</a:t>
            </a:r>
          </a:p>
          <a:p>
            <a:pPr algn="ctr"/>
            <a:endParaRPr lang="en-US" sz="3600" b="1" dirty="0" smtClean="0"/>
          </a:p>
          <a:p>
            <a:r>
              <a:rPr lang="en-US" sz="3600" b="1" dirty="0" smtClean="0"/>
              <a:t>-Establish SMART goals in the</a:t>
            </a:r>
            <a:br>
              <a:rPr lang="en-US" sz="3600" b="1" dirty="0" smtClean="0"/>
            </a:br>
            <a:r>
              <a:rPr lang="en-US" sz="3600" b="1" dirty="0" smtClean="0"/>
              <a:t> areas of Math, Reading and Writing</a:t>
            </a:r>
          </a:p>
          <a:p>
            <a:r>
              <a:rPr lang="en-US" sz="3600" b="1" dirty="0" smtClean="0"/>
              <a:t>-Compare data with other schools</a:t>
            </a:r>
          </a:p>
          <a:p>
            <a:r>
              <a:rPr lang="en-US" sz="3600" b="1" dirty="0" smtClean="0"/>
              <a:t>-Design and implement  formative </a:t>
            </a:r>
            <a:br>
              <a:rPr lang="en-US" sz="3600" b="1" dirty="0" smtClean="0"/>
            </a:br>
            <a:r>
              <a:rPr lang="en-US" sz="3600" b="1" dirty="0" smtClean="0"/>
              <a:t> and summative math assessments</a:t>
            </a:r>
            <a:br>
              <a:rPr lang="en-US" sz="3600" b="1" dirty="0" smtClean="0"/>
            </a:br>
            <a:r>
              <a:rPr lang="en-US" sz="3600" b="1" dirty="0" smtClean="0"/>
              <a:t> (K-2)</a:t>
            </a:r>
          </a:p>
          <a:p>
            <a:pPr algn="ctr"/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/>
              <a:t>Goal 2:  100% of the students in pre-kindergarten through second grade will </a:t>
            </a:r>
            <a:r>
              <a:rPr lang="en-US" sz="3000" b="1" dirty="0" smtClean="0"/>
              <a:t>utilize 21</a:t>
            </a:r>
            <a:r>
              <a:rPr lang="en-US" sz="3000" b="1" baseline="30000" dirty="0" smtClean="0"/>
              <a:t>st</a:t>
            </a:r>
            <a:r>
              <a:rPr lang="en-US" sz="3000" b="1" dirty="0" smtClean="0"/>
              <a:t> Century </a:t>
            </a:r>
            <a:r>
              <a:rPr lang="en-US" sz="3000" b="1" dirty="0"/>
              <a:t>technology as documented in classroom plans, </a:t>
            </a:r>
            <a:r>
              <a:rPr lang="en-US" sz="3000" b="1" dirty="0" smtClean="0"/>
              <a:t>observations, computer </a:t>
            </a:r>
            <a:r>
              <a:rPr lang="en-US" sz="3000" b="1" dirty="0"/>
              <a:t>lab </a:t>
            </a:r>
            <a:r>
              <a:rPr lang="en-US" sz="3000" b="1" dirty="0" smtClean="0"/>
              <a:t>logs, curriculum maps, and pacing guides.</a:t>
            </a:r>
            <a:endParaRPr lang="en-US" sz="3000" b="1" dirty="0"/>
          </a:p>
          <a:p>
            <a:pPr algn="ctr">
              <a:spcBef>
                <a:spcPct val="50000"/>
              </a:spcBef>
            </a:pPr>
            <a:endParaRPr lang="en-US" sz="3000" b="1" dirty="0"/>
          </a:p>
        </p:txBody>
      </p:sp>
      <p:pic>
        <p:nvPicPr>
          <p:cNvPr id="3" name="Picture 2" descr="MVC-010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486150"/>
            <a:ext cx="3987800" cy="2990850"/>
          </a:xfrm>
          <a:prstGeom prst="rect">
            <a:avLst/>
          </a:prstGeom>
        </p:spPr>
      </p:pic>
      <p:pic>
        <p:nvPicPr>
          <p:cNvPr id="4" name="Picture 3" descr="MVC-007S.JPG"/>
          <p:cNvPicPr>
            <a:picLocks noChangeAspect="1"/>
          </p:cNvPicPr>
          <p:nvPr/>
        </p:nvPicPr>
        <p:blipFill>
          <a:blip r:embed="rId4" cstate="print"/>
          <a:srcRect t="7500" r="15313" b="6250"/>
          <a:stretch>
            <a:fillRect/>
          </a:stretch>
        </p:blipFill>
        <p:spPr>
          <a:xfrm>
            <a:off x="4800600" y="2819400"/>
            <a:ext cx="3759200" cy="2871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344</Words>
  <Application>Microsoft Office PowerPoint</Application>
  <PresentationFormat>On-screen Show (4:3)</PresentationFormat>
  <Paragraphs>76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Slide 1</vt:lpstr>
      <vt:lpstr>Slide 2</vt:lpstr>
      <vt:lpstr>School Improvement Team</vt:lpstr>
      <vt:lpstr>Assurances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Multi-year PBIS Comparison Data</vt:lpstr>
      <vt:lpstr>Slide 16</vt:lpstr>
      <vt:lpstr>Slide 17</vt:lpstr>
      <vt:lpstr>Slide 18</vt:lpstr>
      <vt:lpstr>2010-2011 Community Supporters</vt:lpstr>
      <vt:lpstr>Slide 20</vt:lpstr>
      <vt:lpstr>Slide 21</vt:lpstr>
    </vt:vector>
  </TitlesOfParts>
  <Company>ECPS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</dc:creator>
  <cp:lastModifiedBy> </cp:lastModifiedBy>
  <cp:revision>125</cp:revision>
  <dcterms:created xsi:type="dcterms:W3CDTF">2008-10-22T17:26:59Z</dcterms:created>
  <dcterms:modified xsi:type="dcterms:W3CDTF">2010-10-18T16:58:40Z</dcterms:modified>
</cp:coreProperties>
</file>