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79" r:id="rId3"/>
  </p:sldMasterIdLst>
  <p:notesMasterIdLst>
    <p:notesMasterId r:id="rId30"/>
  </p:notesMasterIdLst>
  <p:handoutMasterIdLst>
    <p:handoutMasterId r:id="rId31"/>
  </p:handoutMasterIdLst>
  <p:sldIdLst>
    <p:sldId id="467" r:id="rId4"/>
    <p:sldId id="482" r:id="rId5"/>
    <p:sldId id="484" r:id="rId6"/>
    <p:sldId id="553" r:id="rId7"/>
    <p:sldId id="552" r:id="rId8"/>
    <p:sldId id="499" r:id="rId9"/>
    <p:sldId id="521" r:id="rId10"/>
    <p:sldId id="555" r:id="rId11"/>
    <p:sldId id="556" r:id="rId12"/>
    <p:sldId id="560" r:id="rId13"/>
    <p:sldId id="561" r:id="rId14"/>
    <p:sldId id="563" r:id="rId15"/>
    <p:sldId id="564" r:id="rId16"/>
    <p:sldId id="557" r:id="rId17"/>
    <p:sldId id="506" r:id="rId18"/>
    <p:sldId id="510" r:id="rId19"/>
    <p:sldId id="511" r:id="rId20"/>
    <p:sldId id="512" r:id="rId21"/>
    <p:sldId id="502" r:id="rId22"/>
    <p:sldId id="507" r:id="rId23"/>
    <p:sldId id="558" r:id="rId24"/>
    <p:sldId id="515" r:id="rId25"/>
    <p:sldId id="517" r:id="rId26"/>
    <p:sldId id="519" r:id="rId27"/>
    <p:sldId id="562" r:id="rId28"/>
    <p:sldId id="548" r:id="rId29"/>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57"/>
    <a:srgbClr val="D8EEC0"/>
    <a:srgbClr val="339966"/>
    <a:srgbClr val="FFFFCC"/>
    <a:srgbClr val="009900"/>
    <a:srgbClr val="339933"/>
    <a:srgbClr val="B0DD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6" autoAdjust="0"/>
    <p:restoredTop sz="91310" autoAdjust="0"/>
  </p:normalViewPr>
  <p:slideViewPr>
    <p:cSldViewPr>
      <p:cViewPr>
        <p:scale>
          <a:sx n="66" d="100"/>
          <a:sy n="66" d="100"/>
        </p:scale>
        <p:origin x="-1230" y="-846"/>
      </p:cViewPr>
      <p:guideLst>
        <p:guide orient="horz" pos="2160"/>
        <p:guide pos="2880"/>
      </p:guideLst>
    </p:cSldViewPr>
  </p:slideViewPr>
  <p:outlineViewPr>
    <p:cViewPr>
      <p:scale>
        <a:sx n="33" d="100"/>
        <a:sy n="33" d="100"/>
      </p:scale>
      <p:origin x="0" y="544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defTabSz="912813" eaLnBrk="0" hangingPunct="0">
              <a:defRPr sz="1200">
                <a:latin typeface="Times"/>
                <a:cs typeface="+mn-cs"/>
              </a:defRPr>
            </a:lvl1pPr>
          </a:lstStyle>
          <a:p>
            <a:pPr>
              <a:defRPr/>
            </a:pPr>
            <a:endParaRPr lang="en-US"/>
          </a:p>
        </p:txBody>
      </p:sp>
      <p:sp>
        <p:nvSpPr>
          <p:cNvPr id="275459"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algn="r" defTabSz="912813" eaLnBrk="0" hangingPunct="0">
              <a:defRPr sz="1200">
                <a:latin typeface="Times"/>
                <a:cs typeface="+mn-cs"/>
              </a:defRPr>
            </a:lvl1pPr>
          </a:lstStyle>
          <a:p>
            <a:pPr>
              <a:defRPr/>
            </a:pPr>
            <a:endParaRPr lang="en-US"/>
          </a:p>
        </p:txBody>
      </p:sp>
      <p:sp>
        <p:nvSpPr>
          <p:cNvPr id="275460"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defTabSz="912813" eaLnBrk="0" hangingPunct="0">
              <a:defRPr sz="1200">
                <a:latin typeface="Times"/>
                <a:cs typeface="+mn-cs"/>
              </a:defRPr>
            </a:lvl1pPr>
          </a:lstStyle>
          <a:p>
            <a:pPr>
              <a:defRPr/>
            </a:pPr>
            <a:endParaRPr lang="en-US"/>
          </a:p>
        </p:txBody>
      </p:sp>
      <p:sp>
        <p:nvSpPr>
          <p:cNvPr id="275461"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algn="r" defTabSz="912813" eaLnBrk="0" hangingPunct="0">
              <a:defRPr sz="1200">
                <a:latin typeface="Times"/>
                <a:cs typeface="+mn-cs"/>
              </a:defRPr>
            </a:lvl1pPr>
          </a:lstStyle>
          <a:p>
            <a:pPr>
              <a:defRPr/>
            </a:pPr>
            <a:fld id="{498CA6B5-ACFA-43C7-87C0-5ED5AEB43C6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defTabSz="912813" eaLnBrk="0" hangingPunct="0">
              <a:defRPr sz="1200">
                <a:latin typeface="Times"/>
                <a:cs typeface="+mn-cs"/>
              </a:defRPr>
            </a:lvl1pPr>
          </a:lstStyle>
          <a:p>
            <a:pPr>
              <a:defRPr/>
            </a:pPr>
            <a:endParaRPr lang="en-US"/>
          </a:p>
        </p:txBody>
      </p:sp>
      <p:sp>
        <p:nvSpPr>
          <p:cNvPr id="6147" name="Rectangle 3"/>
          <p:cNvSpPr>
            <a:spLocks noGrp="1" noChangeArrowheads="1"/>
          </p:cNvSpPr>
          <p:nvPr>
            <p:ph type="dt" idx="1"/>
          </p:nvPr>
        </p:nvSpPr>
        <p:spPr bwMode="auto">
          <a:xfrm>
            <a:off x="3962400" y="0"/>
            <a:ext cx="3033713" cy="463550"/>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algn="r" defTabSz="912813" eaLnBrk="0" hangingPunct="0">
              <a:defRPr sz="1200">
                <a:latin typeface="Times"/>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5863"/>
            <a:ext cx="3033713" cy="463550"/>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defTabSz="912813" eaLnBrk="0" hangingPunct="0">
              <a:defRPr sz="1200">
                <a:latin typeface="Times"/>
                <a:cs typeface="+mn-cs"/>
              </a:defRPr>
            </a:lvl1pPr>
          </a:lstStyle>
          <a:p>
            <a:pPr>
              <a:defRPr/>
            </a:pPr>
            <a:endParaRPr lang="en-US"/>
          </a:p>
        </p:txBody>
      </p:sp>
      <p:sp>
        <p:nvSpPr>
          <p:cNvPr id="6151" name="Rectangle 7"/>
          <p:cNvSpPr>
            <a:spLocks noGrp="1" noChangeArrowheads="1"/>
          </p:cNvSpPr>
          <p:nvPr>
            <p:ph type="sldNum" sz="quarter" idx="5"/>
          </p:nvPr>
        </p:nvSpPr>
        <p:spPr bwMode="auto">
          <a:xfrm>
            <a:off x="3962400" y="8805863"/>
            <a:ext cx="3033713" cy="463550"/>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algn="r" defTabSz="912813" eaLnBrk="0" hangingPunct="0">
              <a:defRPr sz="1200">
                <a:latin typeface="Times"/>
                <a:cs typeface="+mn-cs"/>
              </a:defRPr>
            </a:lvl1pPr>
          </a:lstStyle>
          <a:p>
            <a:pPr>
              <a:defRPr/>
            </a:pPr>
            <a:fld id="{56D9382F-90D3-4DBD-88E0-19FB524DAAE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BF3D1718-4FB8-4D39-A037-1BA30130281E}" type="slidenum">
              <a:rPr lang="en-US" smtClean="0">
                <a:latin typeface="Times" pitchFamily="18" charset="0"/>
              </a:rPr>
              <a:pPr>
                <a:defRPr/>
              </a:pPr>
              <a:t>3</a:t>
            </a:fld>
            <a:endParaRPr lang="en-US" dirty="0" smtClean="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Cohort approach – all students in the 7</a:t>
            </a:r>
            <a:r>
              <a:rPr lang="en-US" baseline="30000" smtClean="0"/>
              <a:t>th</a:t>
            </a:r>
            <a:r>
              <a:rPr lang="en-US" smtClean="0"/>
              <a:t> grade eligible to participate.  Some services may be targeted, for example – students not passing EOG, students with interest in science.  The students with the greatest need should be the students who are most strongly encouraged to participate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p:txBody>
          <a:bodyPr/>
          <a:lstStyle/>
          <a:p>
            <a:pPr>
              <a:defRPr/>
            </a:pPr>
            <a:fld id="{35CEED1B-9CCC-49C5-A878-447579CC8E14}" type="slidenum">
              <a:rPr lang="en-US" smtClean="0">
                <a:latin typeface="Times" pitchFamily="18" charset="0"/>
              </a:rPr>
              <a:pPr>
                <a:defRPr/>
              </a:pPr>
              <a:t>19</a:t>
            </a:fld>
            <a:endParaRPr 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p:txBody>
          <a:bodyPr/>
          <a:lstStyle/>
          <a:p>
            <a:pPr>
              <a:defRPr/>
            </a:pPr>
            <a:fld id="{B86E9C72-2BCA-45B4-87A1-5B879527B8F1}" type="slidenum">
              <a:rPr lang="en-US" smtClean="0">
                <a:latin typeface="Times" pitchFamily="18" charset="0"/>
              </a:rPr>
              <a:pPr>
                <a:defRPr/>
              </a:pPr>
              <a:t>20</a:t>
            </a:fld>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p:txBody>
          <a:bodyPr/>
          <a:lstStyle/>
          <a:p>
            <a:pPr>
              <a:defRPr/>
            </a:pPr>
            <a:fld id="{6E7F30D5-0CD7-4606-863F-220B56454F7E}" type="slidenum">
              <a:rPr lang="en-US" smtClean="0">
                <a:latin typeface="Times" pitchFamily="18" charset="0"/>
              </a:rPr>
              <a:pPr>
                <a:defRPr/>
              </a:pPr>
              <a:t>21</a:t>
            </a:fld>
            <a:endParaRPr 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 only was the pool of students eligible for postsecondary education increased, but even in doing that, we still increased postsecondary enrollment rates.</a:t>
            </a:r>
            <a:endParaRPr lang="en-US" dirty="0"/>
          </a:p>
        </p:txBody>
      </p:sp>
      <p:sp>
        <p:nvSpPr>
          <p:cNvPr id="4" name="Slide Number Placeholder 3"/>
          <p:cNvSpPr>
            <a:spLocks noGrp="1"/>
          </p:cNvSpPr>
          <p:nvPr>
            <p:ph type="sldNum" sz="quarter" idx="10"/>
          </p:nvPr>
        </p:nvSpPr>
        <p:spPr/>
        <p:txBody>
          <a:bodyPr/>
          <a:lstStyle/>
          <a:p>
            <a:pPr>
              <a:defRPr/>
            </a:pPr>
            <a:fld id="{56D9382F-90D3-4DBD-88E0-19FB524DAAE0}"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D53B6-6022-4CD7-9169-AB202CF986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7FD894-D3AD-44DB-8F25-FDB6152FDA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04800"/>
            <a:ext cx="20383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59626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F783A-15B4-462C-987A-FEF981B96F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2484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447800"/>
            <a:ext cx="3810000" cy="4572000"/>
          </a:xfrm>
        </p:spPr>
        <p:txBody>
          <a:bodyPr/>
          <a:lstStyle/>
          <a:p>
            <a:pPr lvl="0"/>
            <a:endParaRPr lang="en-US" noProof="0" smtClean="0"/>
          </a:p>
        </p:txBody>
      </p:sp>
      <p:sp>
        <p:nvSpPr>
          <p:cNvPr id="4" name="Text Placeholder 3"/>
          <p:cNvSpPr>
            <a:spLocks noGrp="1"/>
          </p:cNvSpPr>
          <p:nvPr>
            <p:ph type="body" sz="half" idx="2"/>
          </p:nvPr>
        </p:nvSpPr>
        <p:spPr>
          <a:xfrm>
            <a:off x="46482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AC47F-8ABB-4822-B88C-DFFA690B77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8153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582767-91C9-4915-9C9B-0E5AB5B71DA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248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08645A-7871-49C0-88BA-4491281966A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248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7CC962D-6F96-43C4-B499-1BCD8FD697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304800"/>
            <a:ext cx="6248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4478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10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10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3D59EF-2AE9-4F34-B39E-22EAB74CD36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717550" y="1301750"/>
            <a:ext cx="7708900" cy="63500"/>
          </a:xfrm>
          <a:prstGeom prst="rect">
            <a:avLst/>
          </a:prstGeom>
          <a:gradFill rotWithShape="0">
            <a:gsLst>
              <a:gs pos="0">
                <a:srgbClr val="FCFEB9">
                  <a:gamma/>
                  <a:shade val="29804"/>
                  <a:invGamma/>
                </a:srgbClr>
              </a:gs>
              <a:gs pos="50000">
                <a:srgbClr val="FCFEB9"/>
              </a:gs>
              <a:gs pos="100000">
                <a:srgbClr val="FCFEB9">
                  <a:gamma/>
                  <a:shade val="29804"/>
                  <a:invGamma/>
                </a:srgbClr>
              </a:gs>
            </a:gsLst>
            <a:lin ang="5400000" scaled="1"/>
          </a:gradFill>
          <a:ln w="12700">
            <a:solidFill>
              <a:schemeClr val="tx1"/>
            </a:solidFill>
            <a:miter lim="800000"/>
            <a:headEnd/>
            <a:tailEnd/>
          </a:ln>
          <a:effectLst/>
        </p:spPr>
        <p:txBody>
          <a:bodyPr wrap="none" anchor="ctr"/>
          <a:lstStyle/>
          <a:p>
            <a:pPr eaLnBrk="0" hangingPunct="0">
              <a:defRPr/>
            </a:pPr>
            <a:endParaRPr lang="en-US">
              <a:latin typeface="Times"/>
              <a:cs typeface="+mn-cs"/>
            </a:endParaRPr>
          </a:p>
        </p:txBody>
      </p:sp>
      <p:sp>
        <p:nvSpPr>
          <p:cNvPr id="5" name="Line 5"/>
          <p:cNvSpPr>
            <a:spLocks noChangeShapeType="1"/>
          </p:cNvSpPr>
          <p:nvPr/>
        </p:nvSpPr>
        <p:spPr bwMode="auto">
          <a:xfrm>
            <a:off x="377825" y="6477000"/>
            <a:ext cx="8116888" cy="0"/>
          </a:xfrm>
          <a:prstGeom prst="line">
            <a:avLst/>
          </a:prstGeom>
          <a:noFill/>
          <a:ln w="12700">
            <a:solidFill>
              <a:srgbClr val="FCFEB9"/>
            </a:solidFill>
            <a:round/>
            <a:headEnd/>
            <a:tailEnd/>
          </a:ln>
          <a:effectLst/>
        </p:spPr>
        <p:txBody>
          <a:bodyPr wrap="none" anchor="ctr"/>
          <a:lstStyle/>
          <a:p>
            <a:pPr eaLnBrk="0" hangingPunct="0">
              <a:defRPr/>
            </a:pPr>
            <a:endParaRPr lang="en-US">
              <a:latin typeface="Times"/>
              <a:cs typeface="+mn-cs"/>
            </a:endParaRPr>
          </a:p>
        </p:txBody>
      </p:sp>
      <p:sp>
        <p:nvSpPr>
          <p:cNvPr id="6" name="Rectangle 6"/>
          <p:cNvSpPr>
            <a:spLocks noChangeArrowheads="1"/>
          </p:cNvSpPr>
          <p:nvPr/>
        </p:nvSpPr>
        <p:spPr bwMode="auto">
          <a:xfrm>
            <a:off x="290513" y="6124575"/>
            <a:ext cx="5749925" cy="3778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900">
                <a:cs typeface="+mn-cs"/>
              </a:rPr>
              <a:t>The University of North Carolina General Administration</a:t>
            </a:r>
          </a:p>
        </p:txBody>
      </p:sp>
      <p:pic>
        <p:nvPicPr>
          <p:cNvPr id="7" name="Picture 7" descr="goldseal"/>
          <p:cNvPicPr>
            <a:picLocks noChangeAspect="1" noChangeArrowheads="1"/>
          </p:cNvPicPr>
          <p:nvPr/>
        </p:nvPicPr>
        <p:blipFill>
          <a:blip r:embed="rId2" cstate="print"/>
          <a:srcRect/>
          <a:stretch>
            <a:fillRect/>
          </a:stretch>
        </p:blipFill>
        <p:spPr bwMode="auto">
          <a:xfrm>
            <a:off x="2133600" y="1676400"/>
            <a:ext cx="4886325" cy="4748213"/>
          </a:xfrm>
          <a:prstGeom prst="rect">
            <a:avLst/>
          </a:prstGeom>
          <a:noFill/>
          <a:ln w="9525">
            <a:noFill/>
            <a:miter lim="800000"/>
            <a:headEnd/>
            <a:tailEnd/>
          </a:ln>
        </p:spPr>
      </p:pic>
      <p:sp>
        <p:nvSpPr>
          <p:cNvPr id="291842" name="Rectangle 2"/>
          <p:cNvSpPr>
            <a:spLocks noGrp="1" noChangeArrowheads="1"/>
          </p:cNvSpPr>
          <p:nvPr>
            <p:ph type="ctrTitle"/>
          </p:nvPr>
        </p:nvSpPr>
        <p:spPr>
          <a:xfrm>
            <a:off x="677863" y="355600"/>
            <a:ext cx="7788275" cy="1143000"/>
          </a:xfrm>
          <a:effectLst/>
        </p:spPr>
        <p:txBody>
          <a:bodyPr/>
          <a:lstStyle>
            <a:lvl1pPr>
              <a:defRPr/>
            </a:lvl1pPr>
          </a:lstStyle>
          <a:p>
            <a:r>
              <a:rPr lang="en-US"/>
              <a:t>Click to edit Master title style</a:t>
            </a:r>
          </a:p>
        </p:txBody>
      </p:sp>
      <p:sp>
        <p:nvSpPr>
          <p:cNvPr id="291843" name="Rectangle 3"/>
          <p:cNvSpPr>
            <a:spLocks noGrp="1" noChangeArrowheads="1"/>
          </p:cNvSpPr>
          <p:nvPr>
            <p:ph type="subTitle" idx="1"/>
          </p:nvPr>
        </p:nvSpPr>
        <p:spPr>
          <a:xfrm>
            <a:off x="2641600" y="1371600"/>
            <a:ext cx="5824538" cy="609600"/>
          </a:xfrm>
          <a:effectLst/>
        </p:spPr>
        <p:txBody>
          <a:bodyPr/>
          <a:lstStyle>
            <a:lvl1pPr marL="0" indent="0" algn="r">
              <a:spcBef>
                <a:spcPct val="0"/>
              </a:spcBef>
              <a:buClrTx/>
              <a:buSzTx/>
              <a:buFontTx/>
              <a:buNone/>
              <a:defRPr sz="2800" i="1">
                <a:effectLst>
                  <a:outerShdw blurRad="38100" dist="38100" dir="2700000" algn="tl">
                    <a:srgbClr val="000000"/>
                  </a:outerShdw>
                </a:effectLst>
                <a:latin typeface="Times New Roman" pitchFamily="18" charset="0"/>
              </a:defRPr>
            </a:lvl1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AEFCB0-5141-4731-9D89-D2D13CC66DE1}" type="datetimeFigureOut">
              <a:rPr lang="en-US"/>
              <a:pPr>
                <a:defRPr/>
              </a:pPr>
              <a:t>6/29/2012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551005-D4FC-494D-8CB9-905DB79878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2FE62-2F97-4BFE-A3D6-1128AF14A29B}" type="datetimeFigureOut">
              <a:rPr lang="en-US"/>
              <a:pPr>
                <a:defRPr/>
              </a:pPr>
              <a:t>6/29/2012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60CA36-E741-4008-BB4C-27DEB38DF5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FA7B59-C0DC-4A34-8C21-249356DEECE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682C4E-A93D-412F-B2A2-1C1ECE774952}" type="datetimeFigureOut">
              <a:rPr lang="en-US"/>
              <a:pPr>
                <a:defRPr/>
              </a:pPr>
              <a:t>6/29/2012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0B284F-0BC3-474F-9D62-D2902E540C8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9DA53B-37A6-4EF0-A5D3-004BDBB3788A}" type="datetimeFigureOut">
              <a:rPr lang="en-US"/>
              <a:pPr>
                <a:defRPr/>
              </a:pPr>
              <a:t>6/29/2012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4C0EE2-6C4D-46AA-B61B-A4B4091D007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F7B660-B2CF-498E-9824-3EC436372150}" type="datetimeFigureOut">
              <a:rPr lang="en-US"/>
              <a:pPr>
                <a:defRPr/>
              </a:pPr>
              <a:t>6/29/2012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096A01-D0E4-4E94-A1FE-6995AC74C90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04F862-8560-4011-A1D6-97D6E5FDDA2D}" type="datetimeFigureOut">
              <a:rPr lang="en-US"/>
              <a:pPr>
                <a:defRPr/>
              </a:pPr>
              <a:t>6/29/2012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8EA272-2331-4652-9870-585E45B4A84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4F77AA-AA51-4FA1-9B4B-9393C23472CF}" type="datetimeFigureOut">
              <a:rPr lang="en-US"/>
              <a:pPr>
                <a:defRPr/>
              </a:pPr>
              <a:t>6/29/2012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8E48EF-2577-4CCB-9E7B-B397EC933D4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07A11-5F81-4450-8F2F-22FE26D9C44A}" type="datetimeFigureOut">
              <a:rPr lang="en-US"/>
              <a:pPr>
                <a:defRPr/>
              </a:pPr>
              <a:t>6/29/2012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F379DF-1BA3-40E8-94C7-55BFC4331FA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22F33C-0298-435B-A950-8CE6EF5CF1E3}" type="datetimeFigureOut">
              <a:rPr lang="en-US"/>
              <a:pPr>
                <a:defRPr/>
              </a:pPr>
              <a:t>6/29/2012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81181B-AA51-44E2-954B-E82F4CCD357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3BD30E-31EB-46E2-B0A6-BC07CF0BBDFD}" type="datetimeFigureOut">
              <a:rPr lang="en-US"/>
              <a:pPr>
                <a:defRPr/>
              </a:pPr>
              <a:t>6/29/2012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BC7C3-9FB9-41F9-BB2C-29AF90015CC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BCD914-8D20-4E8D-9483-46B671E02DCA}" type="datetimeFigureOut">
              <a:rPr lang="en-US"/>
              <a:pPr>
                <a:defRPr/>
              </a:pPr>
              <a:t>6/29/2012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031D2-876A-44D5-829A-3300D4CF1C2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717550" y="1301750"/>
            <a:ext cx="7708900" cy="63500"/>
          </a:xfrm>
          <a:prstGeom prst="rect">
            <a:avLst/>
          </a:prstGeom>
          <a:gradFill rotWithShape="0">
            <a:gsLst>
              <a:gs pos="0">
                <a:srgbClr val="FCFEB9">
                  <a:gamma/>
                  <a:shade val="29804"/>
                  <a:invGamma/>
                </a:srgbClr>
              </a:gs>
              <a:gs pos="50000">
                <a:srgbClr val="FCFEB9"/>
              </a:gs>
              <a:gs pos="100000">
                <a:srgbClr val="FCFEB9">
                  <a:gamma/>
                  <a:shade val="29804"/>
                  <a:invGamma/>
                </a:srgbClr>
              </a:gs>
            </a:gsLst>
            <a:lin ang="5400000" scaled="1"/>
          </a:gradFill>
          <a:ln w="12700">
            <a:solidFill>
              <a:schemeClr val="tx1"/>
            </a:solidFill>
            <a:miter lim="800000"/>
            <a:headEnd/>
            <a:tailEnd/>
          </a:ln>
          <a:effectLst/>
        </p:spPr>
        <p:txBody>
          <a:bodyPr wrap="none" anchor="ctr"/>
          <a:lstStyle/>
          <a:p>
            <a:pPr eaLnBrk="0" hangingPunct="0">
              <a:defRPr/>
            </a:pPr>
            <a:endParaRPr lang="en-US">
              <a:latin typeface="Times"/>
              <a:cs typeface="+mn-cs"/>
            </a:endParaRPr>
          </a:p>
        </p:txBody>
      </p:sp>
      <p:sp>
        <p:nvSpPr>
          <p:cNvPr id="5" name="Line 5"/>
          <p:cNvSpPr>
            <a:spLocks noChangeShapeType="1"/>
          </p:cNvSpPr>
          <p:nvPr/>
        </p:nvSpPr>
        <p:spPr bwMode="auto">
          <a:xfrm>
            <a:off x="377825" y="6477000"/>
            <a:ext cx="8116888" cy="0"/>
          </a:xfrm>
          <a:prstGeom prst="line">
            <a:avLst/>
          </a:prstGeom>
          <a:noFill/>
          <a:ln w="12700">
            <a:solidFill>
              <a:srgbClr val="FCFEB9"/>
            </a:solidFill>
            <a:round/>
            <a:headEnd/>
            <a:tailEnd/>
          </a:ln>
          <a:effectLst/>
        </p:spPr>
        <p:txBody>
          <a:bodyPr wrap="none" anchor="ctr"/>
          <a:lstStyle/>
          <a:p>
            <a:pPr eaLnBrk="0" hangingPunct="0">
              <a:defRPr/>
            </a:pPr>
            <a:endParaRPr lang="en-US">
              <a:latin typeface="Times"/>
              <a:cs typeface="+mn-cs"/>
            </a:endParaRPr>
          </a:p>
        </p:txBody>
      </p:sp>
      <p:sp>
        <p:nvSpPr>
          <p:cNvPr id="6" name="Rectangle 6"/>
          <p:cNvSpPr>
            <a:spLocks noChangeArrowheads="1"/>
          </p:cNvSpPr>
          <p:nvPr/>
        </p:nvSpPr>
        <p:spPr bwMode="auto">
          <a:xfrm>
            <a:off x="290513" y="6124575"/>
            <a:ext cx="5749925" cy="3778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900">
                <a:cs typeface="+mn-cs"/>
              </a:rPr>
              <a:t>The University of North Carolina General Administration</a:t>
            </a:r>
          </a:p>
        </p:txBody>
      </p:sp>
      <p:pic>
        <p:nvPicPr>
          <p:cNvPr id="7" name="Picture 7" descr="goldseal"/>
          <p:cNvPicPr>
            <a:picLocks noChangeAspect="1" noChangeArrowheads="1"/>
          </p:cNvPicPr>
          <p:nvPr/>
        </p:nvPicPr>
        <p:blipFill>
          <a:blip r:embed="rId2" cstate="print"/>
          <a:srcRect/>
          <a:stretch>
            <a:fillRect/>
          </a:stretch>
        </p:blipFill>
        <p:spPr bwMode="auto">
          <a:xfrm>
            <a:off x="2133600" y="1676400"/>
            <a:ext cx="4886325" cy="4748213"/>
          </a:xfrm>
          <a:prstGeom prst="rect">
            <a:avLst/>
          </a:prstGeom>
          <a:noFill/>
          <a:ln w="9525">
            <a:noFill/>
            <a:miter lim="800000"/>
            <a:headEnd/>
            <a:tailEnd/>
          </a:ln>
        </p:spPr>
      </p:pic>
      <p:sp>
        <p:nvSpPr>
          <p:cNvPr id="291842" name="Rectangle 2"/>
          <p:cNvSpPr>
            <a:spLocks noGrp="1" noChangeArrowheads="1"/>
          </p:cNvSpPr>
          <p:nvPr>
            <p:ph type="ctrTitle"/>
          </p:nvPr>
        </p:nvSpPr>
        <p:spPr>
          <a:xfrm>
            <a:off x="677863" y="355600"/>
            <a:ext cx="7788275" cy="1143000"/>
          </a:xfrm>
          <a:effectLst/>
        </p:spPr>
        <p:txBody>
          <a:bodyPr anchor="ctr"/>
          <a:lstStyle>
            <a:lvl1pPr>
              <a:defRPr/>
            </a:lvl1pPr>
          </a:lstStyle>
          <a:p>
            <a:r>
              <a:rPr lang="en-US"/>
              <a:t>Click to edit Master title style</a:t>
            </a:r>
          </a:p>
        </p:txBody>
      </p:sp>
      <p:sp>
        <p:nvSpPr>
          <p:cNvPr id="291843" name="Rectangle 3"/>
          <p:cNvSpPr>
            <a:spLocks noGrp="1" noChangeArrowheads="1"/>
          </p:cNvSpPr>
          <p:nvPr>
            <p:ph type="subTitle" idx="1"/>
          </p:nvPr>
        </p:nvSpPr>
        <p:spPr>
          <a:xfrm>
            <a:off x="2641600" y="1371600"/>
            <a:ext cx="5824538" cy="609600"/>
          </a:xfrm>
          <a:effectLst/>
        </p:spPr>
        <p:txBody>
          <a:bodyPr/>
          <a:lstStyle>
            <a:lvl1pPr marL="0" indent="0" algn="r">
              <a:spcBef>
                <a:spcPct val="0"/>
              </a:spcBef>
              <a:buClrTx/>
              <a:buSzTx/>
              <a:buFontTx/>
              <a:buNone/>
              <a:defRPr sz="2800" i="1">
                <a:effectLst>
                  <a:outerShdw blurRad="38100" dist="38100" dir="2700000" algn="tl">
                    <a:srgbClr val="000000"/>
                  </a:outerShdw>
                </a:effectLst>
                <a:latin typeface="Times New Roman" pitchFamily="18" charset="0"/>
              </a:defRPr>
            </a:lvl1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6D812C-55F3-4703-A165-EB0961F039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357A44-61BA-43E4-A0C2-A2F18E2F2C1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57400"/>
            <a:ext cx="7772400" cy="4114800"/>
          </a:xfrm>
        </p:spPr>
        <p:txBody>
          <a:bodyPr/>
          <a:lstStyle/>
          <a:p>
            <a:pPr lvl="0"/>
            <a:endParaRPr lang="en-US" noProof="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6FE471-D942-417F-BF3E-9AC132F9CD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B11A83-75DC-41C2-87DE-16320911D2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64D41E-9AA0-4CD4-8927-E761F34C93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F3F7A7-F039-4102-8D04-5CB9C99BBA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C6B297-D6DE-4D31-B4AC-3ACE93A9BF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8" cstate="print"/>
          <a:srcRect/>
          <a:stretch>
            <a:fillRect/>
          </a:stretch>
        </p:blipFill>
        <p:spPr bwMode="auto">
          <a:xfrm>
            <a:off x="0" y="0"/>
            <a:ext cx="9151938" cy="10048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304800"/>
            <a:ext cx="6248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2BD4BB3A-8C2D-42C9-8A81-A240C6B6191C}" type="slidenum">
              <a:rPr lang="en-US"/>
              <a:pPr>
                <a:defRPr/>
              </a:pPr>
              <a:t>‹#›</a:t>
            </a:fld>
            <a:endParaRPr lang="en-US"/>
          </a:p>
        </p:txBody>
      </p:sp>
      <p:pic>
        <p:nvPicPr>
          <p:cNvPr id="1032" name="Picture 7"/>
          <p:cNvPicPr>
            <a:picLocks noChangeAspect="1" noChangeArrowheads="1"/>
          </p:cNvPicPr>
          <p:nvPr userDrawn="1"/>
        </p:nvPicPr>
        <p:blipFill>
          <a:blip r:embed="rId19" cstate="print"/>
          <a:srcRect/>
          <a:stretch>
            <a:fillRect/>
          </a:stretch>
        </p:blipFill>
        <p:spPr bwMode="auto">
          <a:xfrm>
            <a:off x="7912100" y="381000"/>
            <a:ext cx="990600" cy="52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16" r:id="rId1"/>
    <p:sldLayoutId id="2147485717" r:id="rId2"/>
    <p:sldLayoutId id="2147485718" r:id="rId3"/>
    <p:sldLayoutId id="2147485719" r:id="rId4"/>
    <p:sldLayoutId id="2147485720" r:id="rId5"/>
    <p:sldLayoutId id="2147485721" r:id="rId6"/>
    <p:sldLayoutId id="2147485722" r:id="rId7"/>
    <p:sldLayoutId id="2147485723" r:id="rId8"/>
    <p:sldLayoutId id="2147485724" r:id="rId9"/>
    <p:sldLayoutId id="2147485725" r:id="rId10"/>
    <p:sldLayoutId id="2147485726" r:id="rId11"/>
    <p:sldLayoutId id="2147485727" r:id="rId12"/>
    <p:sldLayoutId id="2147485728" r:id="rId13"/>
    <p:sldLayoutId id="2147485729" r:id="rId14"/>
    <p:sldLayoutId id="2147485730" r:id="rId15"/>
    <p:sldLayoutId id="2147485731" r:id="rId16"/>
  </p:sldLayoutIdLst>
  <p:txStyles>
    <p:titleStyle>
      <a:lvl1pPr algn="l" rtl="0" eaLnBrk="0" fontAlgn="base" hangingPunct="0">
        <a:spcBef>
          <a:spcPct val="0"/>
        </a:spcBef>
        <a:spcAft>
          <a:spcPct val="0"/>
        </a:spcAft>
        <a:defRPr sz="2600">
          <a:solidFill>
            <a:srgbClr val="008457"/>
          </a:solidFill>
          <a:latin typeface="+mj-lt"/>
          <a:ea typeface="+mj-ea"/>
          <a:cs typeface="+mj-cs"/>
        </a:defRPr>
      </a:lvl1pPr>
      <a:lvl2pPr algn="l" rtl="0" eaLnBrk="0" fontAlgn="base" hangingPunct="0">
        <a:spcBef>
          <a:spcPct val="0"/>
        </a:spcBef>
        <a:spcAft>
          <a:spcPct val="0"/>
        </a:spcAft>
        <a:defRPr sz="2600">
          <a:solidFill>
            <a:srgbClr val="008457"/>
          </a:solidFill>
          <a:latin typeface="Arial" charset="0"/>
        </a:defRPr>
      </a:lvl2pPr>
      <a:lvl3pPr algn="l" rtl="0" eaLnBrk="0" fontAlgn="base" hangingPunct="0">
        <a:spcBef>
          <a:spcPct val="0"/>
        </a:spcBef>
        <a:spcAft>
          <a:spcPct val="0"/>
        </a:spcAft>
        <a:defRPr sz="2600">
          <a:solidFill>
            <a:srgbClr val="008457"/>
          </a:solidFill>
          <a:latin typeface="Arial" charset="0"/>
        </a:defRPr>
      </a:lvl3pPr>
      <a:lvl4pPr algn="l" rtl="0" eaLnBrk="0" fontAlgn="base" hangingPunct="0">
        <a:spcBef>
          <a:spcPct val="0"/>
        </a:spcBef>
        <a:spcAft>
          <a:spcPct val="0"/>
        </a:spcAft>
        <a:defRPr sz="2600">
          <a:solidFill>
            <a:srgbClr val="008457"/>
          </a:solidFill>
          <a:latin typeface="Arial" charset="0"/>
        </a:defRPr>
      </a:lvl4pPr>
      <a:lvl5pPr algn="l" rtl="0" eaLnBrk="0" fontAlgn="base" hangingPunct="0">
        <a:spcBef>
          <a:spcPct val="0"/>
        </a:spcBef>
        <a:spcAft>
          <a:spcPct val="0"/>
        </a:spcAft>
        <a:defRPr sz="2600">
          <a:solidFill>
            <a:srgbClr val="008457"/>
          </a:solidFill>
          <a:latin typeface="Arial" charset="0"/>
        </a:defRPr>
      </a:lvl5pPr>
      <a:lvl6pPr marL="457200" algn="l" rtl="0" fontAlgn="base">
        <a:spcBef>
          <a:spcPct val="0"/>
        </a:spcBef>
        <a:spcAft>
          <a:spcPct val="0"/>
        </a:spcAft>
        <a:defRPr sz="2600">
          <a:solidFill>
            <a:srgbClr val="008457"/>
          </a:solidFill>
          <a:latin typeface="Arial" charset="0"/>
        </a:defRPr>
      </a:lvl6pPr>
      <a:lvl7pPr marL="914400" algn="l" rtl="0" fontAlgn="base">
        <a:spcBef>
          <a:spcPct val="0"/>
        </a:spcBef>
        <a:spcAft>
          <a:spcPct val="0"/>
        </a:spcAft>
        <a:defRPr sz="2600">
          <a:solidFill>
            <a:srgbClr val="008457"/>
          </a:solidFill>
          <a:latin typeface="Arial" charset="0"/>
        </a:defRPr>
      </a:lvl7pPr>
      <a:lvl8pPr marL="1371600" algn="l" rtl="0" fontAlgn="base">
        <a:spcBef>
          <a:spcPct val="0"/>
        </a:spcBef>
        <a:spcAft>
          <a:spcPct val="0"/>
        </a:spcAft>
        <a:defRPr sz="2600">
          <a:solidFill>
            <a:srgbClr val="008457"/>
          </a:solidFill>
          <a:latin typeface="Arial" charset="0"/>
        </a:defRPr>
      </a:lvl8pPr>
      <a:lvl9pPr marL="1828800" algn="l" rtl="0" fontAlgn="base">
        <a:spcBef>
          <a:spcPct val="0"/>
        </a:spcBef>
        <a:spcAft>
          <a:spcPct val="0"/>
        </a:spcAft>
        <a:defRPr sz="2600">
          <a:solidFill>
            <a:srgbClr val="008457"/>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Times"/>
                <a:cs typeface="+mn-cs"/>
              </a:defRPr>
            </a:lvl1pPr>
          </a:lstStyle>
          <a:p>
            <a:pPr>
              <a:defRPr/>
            </a:pPr>
            <a:fld id="{04C52A1D-9751-4CF0-9BAE-029EA7130F92}" type="datetimeFigureOut">
              <a:rPr lang="en-US"/>
              <a:pPr>
                <a:defRPr/>
              </a:pPr>
              <a:t>6/29/2012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Times"/>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Times"/>
                <a:cs typeface="+mn-cs"/>
              </a:defRPr>
            </a:lvl1pPr>
          </a:lstStyle>
          <a:p>
            <a:pPr>
              <a:defRPr/>
            </a:pPr>
            <a:fld id="{0C851617-2B72-4C60-BE89-452852910C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55" r:id="rId1"/>
    <p:sldLayoutId id="2147485732" r:id="rId2"/>
    <p:sldLayoutId id="2147485733" r:id="rId3"/>
    <p:sldLayoutId id="2147485734" r:id="rId4"/>
    <p:sldLayoutId id="2147485735" r:id="rId5"/>
    <p:sldLayoutId id="2147485736" r:id="rId6"/>
    <p:sldLayoutId id="2147485737" r:id="rId7"/>
    <p:sldLayoutId id="2147485738" r:id="rId8"/>
    <p:sldLayoutId id="2147485739" r:id="rId9"/>
    <p:sldLayoutId id="2147485740" r:id="rId10"/>
    <p:sldLayoutId id="2147485741" r:id="rId11"/>
    <p:sldLayoutId id="21474857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2313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685800" y="152400"/>
            <a:ext cx="7772400" cy="1143000"/>
          </a:xfrm>
          <a:prstGeom prst="rect">
            <a:avLst/>
          </a:prstGeom>
          <a:noFill/>
          <a:ln w="12700">
            <a:noFill/>
            <a:miter lim="800000"/>
            <a:headEnd/>
            <a:tailEnd/>
          </a:ln>
          <a:effectLst>
            <a:outerShdw dist="35921" dir="2700000" algn="ctr" rotWithShape="0">
              <a:schemeClr val="tx2"/>
            </a:outerShdw>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290819" name="Rectangle 3"/>
          <p:cNvSpPr>
            <a:spLocks noGrp="1" noChangeArrowheads="1"/>
          </p:cNvSpPr>
          <p:nvPr>
            <p:ph type="body" idx="1"/>
          </p:nvPr>
        </p:nvSpPr>
        <p:spPr bwMode="auto">
          <a:xfrm>
            <a:off x="685800" y="2057400"/>
            <a:ext cx="7772400" cy="4114800"/>
          </a:xfrm>
          <a:prstGeom prst="rect">
            <a:avLst/>
          </a:prstGeom>
          <a:noFill/>
          <a:ln w="12700">
            <a:noFill/>
            <a:miter lim="800000"/>
            <a:headEnd/>
            <a:tailEnd/>
          </a:ln>
          <a:effectLst>
            <a:outerShdw dist="35921" dir="2700000" algn="ctr" rotWithShape="0">
              <a:schemeClr val="tx2"/>
            </a:outerShdw>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0820" name="Rectangle 4"/>
          <p:cNvSpPr>
            <a:spLocks noChangeArrowheads="1"/>
          </p:cNvSpPr>
          <p:nvPr/>
        </p:nvSpPr>
        <p:spPr bwMode="auto">
          <a:xfrm>
            <a:off x="717550" y="1301750"/>
            <a:ext cx="7708900" cy="63500"/>
          </a:xfrm>
          <a:prstGeom prst="rect">
            <a:avLst/>
          </a:prstGeom>
          <a:gradFill rotWithShape="0">
            <a:gsLst>
              <a:gs pos="0">
                <a:srgbClr val="FCFEB9">
                  <a:gamma/>
                  <a:shade val="29804"/>
                  <a:invGamma/>
                </a:srgbClr>
              </a:gs>
              <a:gs pos="50000">
                <a:srgbClr val="FCFEB9"/>
              </a:gs>
              <a:gs pos="100000">
                <a:srgbClr val="FCFEB9">
                  <a:gamma/>
                  <a:shade val="29804"/>
                  <a:invGamma/>
                </a:srgbClr>
              </a:gs>
            </a:gsLst>
            <a:lin ang="5400000" scaled="1"/>
          </a:gradFill>
          <a:ln w="12700">
            <a:solidFill>
              <a:schemeClr val="tx1"/>
            </a:solidFill>
            <a:miter lim="800000"/>
            <a:headEnd/>
            <a:tailEnd/>
          </a:ln>
          <a:effectLst/>
        </p:spPr>
        <p:txBody>
          <a:bodyPr wrap="none" anchor="ctr"/>
          <a:lstStyle/>
          <a:p>
            <a:pPr eaLnBrk="0" hangingPunct="0">
              <a:defRPr/>
            </a:pPr>
            <a:endParaRPr lang="en-US">
              <a:latin typeface="Times"/>
              <a:cs typeface="+mn-cs"/>
            </a:endParaRPr>
          </a:p>
        </p:txBody>
      </p:sp>
      <p:sp>
        <p:nvSpPr>
          <p:cNvPr id="290821" name="Line 5"/>
          <p:cNvSpPr>
            <a:spLocks noChangeShapeType="1"/>
          </p:cNvSpPr>
          <p:nvPr/>
        </p:nvSpPr>
        <p:spPr bwMode="auto">
          <a:xfrm>
            <a:off x="1100138" y="6477000"/>
            <a:ext cx="7372350" cy="0"/>
          </a:xfrm>
          <a:prstGeom prst="line">
            <a:avLst/>
          </a:prstGeom>
          <a:noFill/>
          <a:ln w="12700">
            <a:solidFill>
              <a:srgbClr val="FCFEB9"/>
            </a:solidFill>
            <a:round/>
            <a:headEnd/>
            <a:tailEnd/>
          </a:ln>
          <a:effectLst/>
        </p:spPr>
        <p:txBody>
          <a:bodyPr wrap="none" anchor="ctr"/>
          <a:lstStyle/>
          <a:p>
            <a:pPr eaLnBrk="0" hangingPunct="0">
              <a:defRPr/>
            </a:pPr>
            <a:endParaRPr lang="en-US">
              <a:latin typeface="Times"/>
              <a:cs typeface="+mn-cs"/>
            </a:endParaRPr>
          </a:p>
        </p:txBody>
      </p:sp>
      <p:sp>
        <p:nvSpPr>
          <p:cNvPr id="290822" name="Rectangle 6"/>
          <p:cNvSpPr>
            <a:spLocks noChangeArrowheads="1"/>
          </p:cNvSpPr>
          <p:nvPr/>
        </p:nvSpPr>
        <p:spPr bwMode="auto">
          <a:xfrm>
            <a:off x="1141413" y="6124575"/>
            <a:ext cx="5749925" cy="3778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900">
                <a:cs typeface="+mn-cs"/>
              </a:rPr>
              <a:t>The University of North Carolina General Administration</a:t>
            </a:r>
          </a:p>
        </p:txBody>
      </p:sp>
      <p:pic>
        <p:nvPicPr>
          <p:cNvPr id="3079" name="Picture 7" descr="latin_front_small"/>
          <p:cNvPicPr>
            <a:picLocks noChangeAspect="1" noChangeArrowheads="1"/>
          </p:cNvPicPr>
          <p:nvPr/>
        </p:nvPicPr>
        <p:blipFill>
          <a:blip r:embed="rId15" cstate="print"/>
          <a:srcRect/>
          <a:stretch>
            <a:fillRect/>
          </a:stretch>
        </p:blipFill>
        <p:spPr bwMode="auto">
          <a:xfrm>
            <a:off x="228600" y="5715000"/>
            <a:ext cx="893763" cy="896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56"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 id="2147485753" r:id="rId12"/>
    <p:sldLayoutId id="2147485754" r:id="rId13"/>
  </p:sldLayoutIdLst>
  <p:txStyles>
    <p:titleStyle>
      <a:lvl1pPr algn="ctr" rtl="0" eaLnBrk="0" fontAlgn="base" hangingPunct="0">
        <a:spcBef>
          <a:spcPct val="0"/>
        </a:spcBef>
        <a:spcAft>
          <a:spcPct val="0"/>
        </a:spcAft>
        <a:defRPr sz="4000" b="1" i="1">
          <a:solidFill>
            <a:srgbClr val="FCFEB9"/>
          </a:solidFill>
          <a:latin typeface="+mj-lt"/>
          <a:ea typeface="+mj-ea"/>
          <a:cs typeface="+mj-cs"/>
        </a:defRPr>
      </a:lvl1pPr>
      <a:lvl2pPr algn="ctr" rtl="0" eaLnBrk="0" fontAlgn="base" hangingPunct="0">
        <a:spcBef>
          <a:spcPct val="0"/>
        </a:spcBef>
        <a:spcAft>
          <a:spcPct val="0"/>
        </a:spcAft>
        <a:defRPr sz="4000" b="1" i="1">
          <a:solidFill>
            <a:srgbClr val="FCFEB9"/>
          </a:solidFill>
          <a:latin typeface="Times New Roman" pitchFamily="18" charset="0"/>
        </a:defRPr>
      </a:lvl2pPr>
      <a:lvl3pPr algn="ctr" rtl="0" eaLnBrk="0" fontAlgn="base" hangingPunct="0">
        <a:spcBef>
          <a:spcPct val="0"/>
        </a:spcBef>
        <a:spcAft>
          <a:spcPct val="0"/>
        </a:spcAft>
        <a:defRPr sz="4000" b="1" i="1">
          <a:solidFill>
            <a:srgbClr val="FCFEB9"/>
          </a:solidFill>
          <a:latin typeface="Times New Roman" pitchFamily="18" charset="0"/>
        </a:defRPr>
      </a:lvl3pPr>
      <a:lvl4pPr algn="ctr" rtl="0" eaLnBrk="0" fontAlgn="base" hangingPunct="0">
        <a:spcBef>
          <a:spcPct val="0"/>
        </a:spcBef>
        <a:spcAft>
          <a:spcPct val="0"/>
        </a:spcAft>
        <a:defRPr sz="4000" b="1" i="1">
          <a:solidFill>
            <a:srgbClr val="FCFEB9"/>
          </a:solidFill>
          <a:latin typeface="Times New Roman" pitchFamily="18" charset="0"/>
        </a:defRPr>
      </a:lvl4pPr>
      <a:lvl5pPr algn="ctr" rtl="0" eaLnBrk="0" fontAlgn="base" hangingPunct="0">
        <a:spcBef>
          <a:spcPct val="0"/>
        </a:spcBef>
        <a:spcAft>
          <a:spcPct val="0"/>
        </a:spcAft>
        <a:defRPr sz="4000" b="1" i="1">
          <a:solidFill>
            <a:srgbClr val="FCFEB9"/>
          </a:solidFill>
          <a:latin typeface="Times New Roman" pitchFamily="18" charset="0"/>
        </a:defRPr>
      </a:lvl5pPr>
      <a:lvl6pPr marL="457200" algn="ctr" rtl="0" eaLnBrk="0" fontAlgn="base" hangingPunct="0">
        <a:spcBef>
          <a:spcPct val="0"/>
        </a:spcBef>
        <a:spcAft>
          <a:spcPct val="0"/>
        </a:spcAft>
        <a:defRPr sz="4000" b="1" i="1">
          <a:solidFill>
            <a:srgbClr val="FCFEB9"/>
          </a:solidFill>
          <a:latin typeface="Times New Roman" pitchFamily="18" charset="0"/>
        </a:defRPr>
      </a:lvl6pPr>
      <a:lvl7pPr marL="914400" algn="ctr" rtl="0" eaLnBrk="0" fontAlgn="base" hangingPunct="0">
        <a:spcBef>
          <a:spcPct val="0"/>
        </a:spcBef>
        <a:spcAft>
          <a:spcPct val="0"/>
        </a:spcAft>
        <a:defRPr sz="4000" b="1" i="1">
          <a:solidFill>
            <a:srgbClr val="FCFEB9"/>
          </a:solidFill>
          <a:latin typeface="Times New Roman" pitchFamily="18" charset="0"/>
        </a:defRPr>
      </a:lvl7pPr>
      <a:lvl8pPr marL="1371600" algn="ctr" rtl="0" eaLnBrk="0" fontAlgn="base" hangingPunct="0">
        <a:spcBef>
          <a:spcPct val="0"/>
        </a:spcBef>
        <a:spcAft>
          <a:spcPct val="0"/>
        </a:spcAft>
        <a:defRPr sz="4000" b="1" i="1">
          <a:solidFill>
            <a:srgbClr val="FCFEB9"/>
          </a:solidFill>
          <a:latin typeface="Times New Roman" pitchFamily="18" charset="0"/>
        </a:defRPr>
      </a:lvl8pPr>
      <a:lvl9pPr marL="1828800" algn="ctr" rtl="0" eaLnBrk="0" fontAlgn="base" hangingPunct="0">
        <a:spcBef>
          <a:spcPct val="0"/>
        </a:spcBef>
        <a:spcAft>
          <a:spcPct val="0"/>
        </a:spcAft>
        <a:defRPr sz="4000" b="1" i="1">
          <a:solidFill>
            <a:srgbClr val="FCFEB9"/>
          </a:solidFill>
          <a:latin typeface="Times New Roman" pitchFamily="18" charset="0"/>
        </a:defRPr>
      </a:lvl9pPr>
    </p:titleStyle>
    <p:bodyStyle>
      <a:lvl1pPr marL="396875" indent="-396875" algn="l" rtl="0" eaLnBrk="0" fontAlgn="base" hangingPunct="0">
        <a:spcBef>
          <a:spcPct val="20000"/>
        </a:spcBef>
        <a:spcAft>
          <a:spcPct val="0"/>
        </a:spcAft>
        <a:buClr>
          <a:srgbClr val="EAEC5E"/>
        </a:buClr>
        <a:buSzPct val="90000"/>
        <a:buFont typeface="Wingdings" pitchFamily="2" charset="2"/>
        <a:buChar char="n"/>
        <a:defRPr sz="3200" b="1">
          <a:solidFill>
            <a:srgbClr val="FFFFFF"/>
          </a:solidFill>
          <a:latin typeface="+mn-lt"/>
          <a:ea typeface="+mn-ea"/>
          <a:cs typeface="+mn-cs"/>
        </a:defRPr>
      </a:lvl1pPr>
      <a:lvl2pPr marL="914400" indent="-285750" algn="l" rtl="0" eaLnBrk="0" fontAlgn="base" hangingPunct="0">
        <a:spcBef>
          <a:spcPct val="20000"/>
        </a:spcBef>
        <a:spcAft>
          <a:spcPct val="0"/>
        </a:spcAft>
        <a:buClr>
          <a:srgbClr val="EAEC5E"/>
        </a:buClr>
        <a:buSzPct val="100000"/>
        <a:buChar char="•"/>
        <a:defRPr sz="2800" b="1">
          <a:solidFill>
            <a:srgbClr val="FFFFFF"/>
          </a:solidFill>
          <a:latin typeface="+mn-lt"/>
        </a:defRPr>
      </a:lvl2pPr>
      <a:lvl3pPr marL="1314450" indent="-228600" algn="l" rtl="0" eaLnBrk="0" fontAlgn="base" hangingPunct="0">
        <a:spcBef>
          <a:spcPct val="20000"/>
        </a:spcBef>
        <a:spcAft>
          <a:spcPct val="0"/>
        </a:spcAft>
        <a:buClr>
          <a:srgbClr val="EAEC5E"/>
        </a:buClr>
        <a:buSzPct val="100000"/>
        <a:buChar char="•"/>
        <a:defRPr sz="2400" b="1">
          <a:solidFill>
            <a:srgbClr val="FFFFFF"/>
          </a:solidFill>
          <a:latin typeface="+mn-lt"/>
        </a:defRPr>
      </a:lvl3pPr>
      <a:lvl4pPr marL="1773238" indent="-228600" algn="l" rtl="0" eaLnBrk="0" fontAlgn="base" hangingPunct="0">
        <a:spcBef>
          <a:spcPct val="20000"/>
        </a:spcBef>
        <a:spcAft>
          <a:spcPct val="0"/>
        </a:spcAft>
        <a:buClr>
          <a:srgbClr val="EAEC5E"/>
        </a:buClr>
        <a:buSzPct val="90000"/>
        <a:buFont typeface="Monotype Sorts"/>
        <a:buChar char="["/>
        <a:defRPr sz="2000" b="1">
          <a:solidFill>
            <a:srgbClr val="FFFFFF"/>
          </a:solidFill>
          <a:latin typeface="+mn-lt"/>
        </a:defRPr>
      </a:lvl4pPr>
      <a:lvl5pPr marL="2282825" indent="-228600" algn="l" rtl="0" eaLnBrk="0" fontAlgn="base" hangingPunct="0">
        <a:spcBef>
          <a:spcPct val="20000"/>
        </a:spcBef>
        <a:spcAft>
          <a:spcPct val="0"/>
        </a:spcAft>
        <a:buClr>
          <a:srgbClr val="EAEC5E"/>
        </a:buClr>
        <a:buSzPct val="100000"/>
        <a:buChar char="»"/>
        <a:defRPr sz="2000" b="1">
          <a:solidFill>
            <a:srgbClr val="FFFFFF"/>
          </a:solidFill>
          <a:latin typeface="+mn-lt"/>
        </a:defRPr>
      </a:lvl5pPr>
      <a:lvl6pPr marL="2740025" indent="-228600" algn="l" rtl="0" eaLnBrk="0" fontAlgn="base" hangingPunct="0">
        <a:spcBef>
          <a:spcPct val="20000"/>
        </a:spcBef>
        <a:spcAft>
          <a:spcPct val="0"/>
        </a:spcAft>
        <a:buClr>
          <a:srgbClr val="EAEC5E"/>
        </a:buClr>
        <a:buSzPct val="100000"/>
        <a:buChar char="»"/>
        <a:defRPr sz="2000" b="1">
          <a:solidFill>
            <a:srgbClr val="FFFFFF"/>
          </a:solidFill>
          <a:latin typeface="+mn-lt"/>
        </a:defRPr>
      </a:lvl6pPr>
      <a:lvl7pPr marL="3197225" indent="-228600" algn="l" rtl="0" eaLnBrk="0" fontAlgn="base" hangingPunct="0">
        <a:spcBef>
          <a:spcPct val="20000"/>
        </a:spcBef>
        <a:spcAft>
          <a:spcPct val="0"/>
        </a:spcAft>
        <a:buClr>
          <a:srgbClr val="EAEC5E"/>
        </a:buClr>
        <a:buSzPct val="100000"/>
        <a:buChar char="»"/>
        <a:defRPr sz="2000" b="1">
          <a:solidFill>
            <a:srgbClr val="FFFFFF"/>
          </a:solidFill>
          <a:latin typeface="+mn-lt"/>
        </a:defRPr>
      </a:lvl7pPr>
      <a:lvl8pPr marL="3654425" indent="-228600" algn="l" rtl="0" eaLnBrk="0" fontAlgn="base" hangingPunct="0">
        <a:spcBef>
          <a:spcPct val="20000"/>
        </a:spcBef>
        <a:spcAft>
          <a:spcPct val="0"/>
        </a:spcAft>
        <a:buClr>
          <a:srgbClr val="EAEC5E"/>
        </a:buClr>
        <a:buSzPct val="100000"/>
        <a:buChar char="»"/>
        <a:defRPr sz="2000" b="1">
          <a:solidFill>
            <a:srgbClr val="FFFFFF"/>
          </a:solidFill>
          <a:latin typeface="+mn-lt"/>
        </a:defRPr>
      </a:lvl8pPr>
      <a:lvl9pPr marL="4111625" indent="-228600" algn="l" rtl="0" eaLnBrk="0" fontAlgn="base" hangingPunct="0">
        <a:spcBef>
          <a:spcPct val="20000"/>
        </a:spcBef>
        <a:spcAft>
          <a:spcPct val="0"/>
        </a:spcAft>
        <a:buClr>
          <a:srgbClr val="EAEC5E"/>
        </a:buClr>
        <a:buSzPct val="100000"/>
        <a:buChar char="»"/>
        <a:defRPr sz="2000"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grahamdo@northcarolina.edu" TargetMode="External"/><Relationship Id="rId2" Type="http://schemas.openxmlformats.org/officeDocument/2006/relationships/hyperlink" Target="mailto:mcaperton@northcarolina.edu"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1143000"/>
            <a:ext cx="9144000" cy="4572000"/>
          </a:xfrm>
        </p:spPr>
        <p:txBody>
          <a:bodyPr/>
          <a:lstStyle/>
          <a:p>
            <a:pPr algn="ctr">
              <a:buFontTx/>
              <a:buNone/>
            </a:pPr>
            <a:endParaRPr lang="en-US" sz="4400" b="1" smtClean="0">
              <a:solidFill>
                <a:srgbClr val="339966"/>
              </a:solidFill>
            </a:endParaRPr>
          </a:p>
          <a:p>
            <a:pPr algn="ctr">
              <a:buFontTx/>
              <a:buNone/>
            </a:pPr>
            <a:endParaRPr lang="en-US" sz="4400" b="1" smtClean="0">
              <a:solidFill>
                <a:srgbClr val="339966"/>
              </a:solidFill>
            </a:endParaRPr>
          </a:p>
        </p:txBody>
      </p:sp>
      <p:pic>
        <p:nvPicPr>
          <p:cNvPr id="6147" name="Picture 6" descr="GearUp_2c"/>
          <p:cNvPicPr>
            <a:picLocks noChangeAspect="1" noChangeArrowheads="1"/>
          </p:cNvPicPr>
          <p:nvPr/>
        </p:nvPicPr>
        <p:blipFill>
          <a:blip r:embed="rId2" cstate="print"/>
          <a:srcRect/>
          <a:stretch>
            <a:fillRect/>
          </a:stretch>
        </p:blipFill>
        <p:spPr bwMode="auto">
          <a:xfrm>
            <a:off x="1676400" y="2133600"/>
            <a:ext cx="61341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p:txBody>
          <a:bodyPr/>
          <a:lstStyle/>
          <a:p>
            <a:r>
              <a:rPr lang="en-US" smtClean="0"/>
              <a:t>Local GEAR UP Staff</a:t>
            </a:r>
          </a:p>
        </p:txBody>
      </p:sp>
      <p:sp>
        <p:nvSpPr>
          <p:cNvPr id="15363" name="Rectangle 3"/>
          <p:cNvSpPr>
            <a:spLocks noGrp="1" noChangeArrowheads="1"/>
          </p:cNvSpPr>
          <p:nvPr>
            <p:ph type="body" idx="4294967295"/>
          </p:nvPr>
        </p:nvSpPr>
        <p:spPr>
          <a:xfrm>
            <a:off x="685800" y="1219200"/>
            <a:ext cx="7772400" cy="5334000"/>
          </a:xfrm>
        </p:spPr>
        <p:txBody>
          <a:bodyPr/>
          <a:lstStyle/>
          <a:p>
            <a:r>
              <a:rPr lang="en-US" b="1" smtClean="0">
                <a:latin typeface="Times New Roman" pitchFamily="18" charset="0"/>
              </a:rPr>
              <a:t>District will hire a GEAR UP Coordinator</a:t>
            </a:r>
          </a:p>
          <a:p>
            <a:pPr lvl="1"/>
            <a:r>
              <a:rPr lang="en-US" smtClean="0">
                <a:latin typeface="Times New Roman" pitchFamily="18" charset="0"/>
              </a:rPr>
              <a:t>100% of time dedicated to GEAR UP  </a:t>
            </a:r>
          </a:p>
          <a:p>
            <a:pPr lvl="1"/>
            <a:r>
              <a:rPr lang="en-US" smtClean="0">
                <a:latin typeface="Times New Roman" pitchFamily="18" charset="0"/>
              </a:rPr>
              <a:t>12-month LEA employee</a:t>
            </a:r>
          </a:p>
          <a:p>
            <a:pPr lvl="1"/>
            <a:r>
              <a:rPr lang="en-US" smtClean="0">
                <a:latin typeface="Times New Roman" pitchFamily="18" charset="0"/>
              </a:rPr>
              <a:t>Will report to LEA central office administrator (GEAR UP Liaison)</a:t>
            </a:r>
          </a:p>
          <a:p>
            <a:pPr lvl="1"/>
            <a:r>
              <a:rPr lang="en-US" smtClean="0">
                <a:latin typeface="Times New Roman" pitchFamily="18" charset="0"/>
              </a:rPr>
              <a:t>Provide services to students at target schools, collaborate with school staff, and enter monthly service data (at a minimum)</a:t>
            </a:r>
          </a:p>
          <a:p>
            <a:pPr lvl="1"/>
            <a:r>
              <a:rPr lang="en-US" smtClean="0">
                <a:latin typeface="Times New Roman" pitchFamily="18" charset="0"/>
              </a:rPr>
              <a:t>Minimum qualifications will include:</a:t>
            </a:r>
          </a:p>
          <a:p>
            <a:pPr lvl="2"/>
            <a:r>
              <a:rPr lang="en-US" smtClean="0">
                <a:latin typeface="Times New Roman" pitchFamily="18" charset="0"/>
              </a:rPr>
              <a:t>Experience working with youth</a:t>
            </a:r>
          </a:p>
          <a:p>
            <a:pPr lvl="2"/>
            <a:r>
              <a:rPr lang="en-US" smtClean="0">
                <a:latin typeface="Times New Roman" pitchFamily="18" charset="0"/>
              </a:rPr>
              <a:t>Knowledge of college planning, admissions requirements, and financial aid resources</a:t>
            </a:r>
          </a:p>
          <a:p>
            <a:pPr lvl="2"/>
            <a:r>
              <a:rPr lang="en-US" smtClean="0">
                <a:latin typeface="Times New Roman" pitchFamily="18" charset="0"/>
              </a:rPr>
              <a:t>Demonstrated commitment to college access</a:t>
            </a:r>
          </a:p>
          <a:p>
            <a:pPr lvl="2"/>
            <a:r>
              <a:rPr lang="en-US" smtClean="0">
                <a:latin typeface="Times New Roman" pitchFamily="18" charset="0"/>
              </a:rPr>
              <a:t>Minimum of a Bachelor’s Degree</a:t>
            </a:r>
          </a:p>
          <a:p>
            <a:pPr lvl="2">
              <a:buFontTx/>
              <a:buNone/>
            </a:pPr>
            <a:endParaRPr lang="en-US" smtClean="0">
              <a:latin typeface="Times New Roman" pitchFamily="18" charset="0"/>
            </a:endParaRPr>
          </a:p>
          <a:p>
            <a:pPr lvl="2"/>
            <a:endParaRPr lang="en-US" smtClean="0">
              <a:latin typeface="Times New Roman" pitchFamily="18" charset="0"/>
            </a:endParaRP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5364"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idx="4294967295"/>
          </p:nvPr>
        </p:nvSpPr>
        <p:spPr/>
        <p:txBody>
          <a:bodyPr/>
          <a:lstStyle/>
          <a:p>
            <a:r>
              <a:rPr lang="en-US" smtClean="0"/>
              <a:t>Local GEAR UP Staff</a:t>
            </a:r>
          </a:p>
        </p:txBody>
      </p:sp>
      <p:sp>
        <p:nvSpPr>
          <p:cNvPr id="16387" name="Rectangle 3"/>
          <p:cNvSpPr>
            <a:spLocks noGrp="1" noChangeArrowheads="1"/>
          </p:cNvSpPr>
          <p:nvPr>
            <p:ph type="body" idx="4294967295"/>
          </p:nvPr>
        </p:nvSpPr>
        <p:spPr>
          <a:xfrm>
            <a:off x="685800" y="1219200"/>
            <a:ext cx="7772400" cy="5334000"/>
          </a:xfrm>
        </p:spPr>
        <p:txBody>
          <a:bodyPr/>
          <a:lstStyle/>
          <a:p>
            <a:r>
              <a:rPr lang="en-US" b="1" smtClean="0">
                <a:latin typeface="Times New Roman" pitchFamily="18" charset="0"/>
              </a:rPr>
              <a:t>District will hire a Family and Community Facilitator</a:t>
            </a:r>
          </a:p>
          <a:p>
            <a:pPr lvl="1"/>
            <a:r>
              <a:rPr lang="en-US" smtClean="0">
                <a:latin typeface="Times New Roman" pitchFamily="18" charset="0"/>
              </a:rPr>
              <a:t>100% of time dedicated to GEAR UP  </a:t>
            </a:r>
          </a:p>
          <a:p>
            <a:pPr lvl="1"/>
            <a:r>
              <a:rPr lang="en-US" smtClean="0">
                <a:latin typeface="Times New Roman" pitchFamily="18" charset="0"/>
              </a:rPr>
              <a:t>12-month LEA employee</a:t>
            </a:r>
          </a:p>
          <a:p>
            <a:pPr lvl="1"/>
            <a:r>
              <a:rPr lang="en-US" smtClean="0">
                <a:latin typeface="Times New Roman" pitchFamily="18" charset="0"/>
              </a:rPr>
              <a:t>Will report to LEA central office administrator (GEAR UP Liaison)</a:t>
            </a:r>
          </a:p>
          <a:p>
            <a:pPr lvl="1"/>
            <a:r>
              <a:rPr lang="en-US" smtClean="0">
                <a:latin typeface="Times New Roman" pitchFamily="18" charset="0"/>
              </a:rPr>
              <a:t>Will provide services to the families of students at target schools, enter monthly service data, and engage local organizations, businesses, and colleges and universities in GEAR UP programming to ensure sustainability post-federal funding</a:t>
            </a:r>
          </a:p>
          <a:p>
            <a:pPr lvl="1"/>
            <a:r>
              <a:rPr lang="en-US" smtClean="0">
                <a:latin typeface="Times New Roman" pitchFamily="18" charset="0"/>
              </a:rPr>
              <a:t>Minimum qualifications will include:</a:t>
            </a:r>
          </a:p>
          <a:p>
            <a:pPr lvl="2"/>
            <a:r>
              <a:rPr lang="en-US" smtClean="0">
                <a:latin typeface="Times New Roman" pitchFamily="18" charset="0"/>
              </a:rPr>
              <a:t>Prior experience in community collaboration</a:t>
            </a:r>
          </a:p>
          <a:p>
            <a:pPr lvl="2"/>
            <a:r>
              <a:rPr lang="en-US" smtClean="0">
                <a:latin typeface="Times New Roman" pitchFamily="18" charset="0"/>
              </a:rPr>
              <a:t>Knowledge of college planning, admissions requirements, and financial aid resources</a:t>
            </a:r>
          </a:p>
          <a:p>
            <a:pPr lvl="2"/>
            <a:r>
              <a:rPr lang="en-US" smtClean="0">
                <a:latin typeface="Times New Roman" pitchFamily="18" charset="0"/>
              </a:rPr>
              <a:t>Minimum of a Bachelor’s Degree</a:t>
            </a:r>
          </a:p>
          <a:p>
            <a:pPr lvl="2">
              <a:buFontTx/>
              <a:buNone/>
            </a:pPr>
            <a:endParaRPr lang="en-US" smtClean="0">
              <a:latin typeface="Times New Roman" pitchFamily="18" charset="0"/>
            </a:endParaRPr>
          </a:p>
          <a:p>
            <a:pPr lvl="2"/>
            <a:endParaRPr lang="en-US" smtClean="0">
              <a:latin typeface="Times New Roman" pitchFamily="18" charset="0"/>
            </a:endParaRP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6388"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p:txBody>
          <a:bodyPr/>
          <a:lstStyle/>
          <a:p>
            <a:r>
              <a:rPr lang="en-US" smtClean="0"/>
              <a:t>Local GEAR UP Steering Committee</a:t>
            </a:r>
          </a:p>
        </p:txBody>
      </p:sp>
      <p:sp>
        <p:nvSpPr>
          <p:cNvPr id="17411" name="Rectangle 3"/>
          <p:cNvSpPr>
            <a:spLocks noGrp="1" noChangeArrowheads="1"/>
          </p:cNvSpPr>
          <p:nvPr>
            <p:ph type="body" idx="4294967295"/>
          </p:nvPr>
        </p:nvSpPr>
        <p:spPr>
          <a:xfrm>
            <a:off x="685800" y="990600"/>
            <a:ext cx="7772400" cy="5638800"/>
          </a:xfrm>
        </p:spPr>
        <p:txBody>
          <a:bodyPr/>
          <a:lstStyle/>
          <a:p>
            <a:r>
              <a:rPr lang="en-US" b="1" smtClean="0">
                <a:latin typeface="Times New Roman" pitchFamily="18" charset="0"/>
              </a:rPr>
              <a:t>District will establish a GEAR UP Steering Committee</a:t>
            </a:r>
          </a:p>
          <a:p>
            <a:pPr lvl="1"/>
            <a:r>
              <a:rPr lang="en-US" smtClean="0">
                <a:latin typeface="Times New Roman" pitchFamily="18" charset="0"/>
              </a:rPr>
              <a:t>Committee will serve to guide and refine the college access framework within the district</a:t>
            </a:r>
          </a:p>
          <a:p>
            <a:pPr lvl="1"/>
            <a:r>
              <a:rPr lang="en-US" smtClean="0">
                <a:latin typeface="Times New Roman" pitchFamily="18" charset="0"/>
              </a:rPr>
              <a:t>Must meet no less than quarterly to discuss progress, challenges, and next steps</a:t>
            </a:r>
          </a:p>
          <a:p>
            <a:pPr lvl="1"/>
            <a:r>
              <a:rPr lang="en-US" smtClean="0">
                <a:latin typeface="Times New Roman" pitchFamily="18" charset="0"/>
              </a:rPr>
              <a:t>Committee should be comprised of:</a:t>
            </a:r>
          </a:p>
          <a:p>
            <a:pPr lvl="2"/>
            <a:r>
              <a:rPr lang="en-US" smtClean="0">
                <a:latin typeface="Times New Roman" pitchFamily="18" charset="0"/>
              </a:rPr>
              <a:t>GEAR UP Coordinator</a:t>
            </a:r>
          </a:p>
          <a:p>
            <a:pPr lvl="2"/>
            <a:r>
              <a:rPr lang="en-US" smtClean="0">
                <a:latin typeface="Times New Roman" pitchFamily="18" charset="0"/>
              </a:rPr>
              <a:t>GEAR UP Family and Community Facilitator</a:t>
            </a:r>
          </a:p>
          <a:p>
            <a:pPr lvl="2"/>
            <a:r>
              <a:rPr lang="en-US" smtClean="0">
                <a:latin typeface="Times New Roman" pitchFamily="18" charset="0"/>
              </a:rPr>
              <a:t>GEAR UP Liaison</a:t>
            </a:r>
          </a:p>
          <a:p>
            <a:pPr lvl="2"/>
            <a:r>
              <a:rPr lang="en-US" smtClean="0">
                <a:latin typeface="Times New Roman" pitchFamily="18" charset="0"/>
              </a:rPr>
              <a:t>School staff such as: counselors or teachers</a:t>
            </a:r>
          </a:p>
          <a:p>
            <a:pPr lvl="2"/>
            <a:r>
              <a:rPr lang="en-US" smtClean="0">
                <a:latin typeface="Times New Roman" pitchFamily="18" charset="0"/>
              </a:rPr>
              <a:t>Students</a:t>
            </a:r>
          </a:p>
          <a:p>
            <a:pPr lvl="2"/>
            <a:r>
              <a:rPr lang="en-US" smtClean="0">
                <a:latin typeface="Times New Roman" pitchFamily="18" charset="0"/>
              </a:rPr>
              <a:t>Families </a:t>
            </a:r>
          </a:p>
          <a:p>
            <a:pPr lvl="2"/>
            <a:r>
              <a:rPr lang="en-US" smtClean="0">
                <a:latin typeface="Times New Roman" pitchFamily="18" charset="0"/>
              </a:rPr>
              <a:t>Local organizations, businesses, and colleges</a:t>
            </a:r>
          </a:p>
          <a:p>
            <a:pPr lvl="2"/>
            <a:r>
              <a:rPr lang="en-US" smtClean="0">
                <a:latin typeface="Times New Roman" pitchFamily="18" charset="0"/>
              </a:rPr>
              <a:t>Represent the larger community in terms of  race,</a:t>
            </a:r>
          </a:p>
          <a:p>
            <a:pPr lvl="2">
              <a:buFontTx/>
              <a:buNone/>
            </a:pPr>
            <a:r>
              <a:rPr lang="en-US" smtClean="0">
                <a:latin typeface="Times New Roman" pitchFamily="18" charset="0"/>
              </a:rPr>
              <a:t>	ethnicity, and gender</a:t>
            </a:r>
          </a:p>
          <a:p>
            <a:pPr lvl="2">
              <a:buFontTx/>
              <a:buNone/>
            </a:pPr>
            <a:endParaRPr lang="en-US" smtClean="0">
              <a:latin typeface="Times New Roman" pitchFamily="18" charset="0"/>
            </a:endParaRPr>
          </a:p>
          <a:p>
            <a:pPr lvl="2"/>
            <a:endParaRPr lang="en-US" smtClean="0">
              <a:latin typeface="Times New Roman" pitchFamily="18" charset="0"/>
            </a:endParaRP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7412"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idx="4294967295"/>
          </p:nvPr>
        </p:nvSpPr>
        <p:spPr/>
        <p:txBody>
          <a:bodyPr/>
          <a:lstStyle/>
          <a:p>
            <a:r>
              <a:rPr lang="en-US" smtClean="0"/>
              <a:t>Local GEAR UP Framework</a:t>
            </a:r>
          </a:p>
        </p:txBody>
      </p:sp>
      <p:sp>
        <p:nvSpPr>
          <p:cNvPr id="18435" name="Rectangle 3"/>
          <p:cNvSpPr>
            <a:spLocks noGrp="1" noChangeArrowheads="1"/>
          </p:cNvSpPr>
          <p:nvPr>
            <p:ph type="body" idx="4294967295"/>
          </p:nvPr>
        </p:nvSpPr>
        <p:spPr>
          <a:xfrm>
            <a:off x="685800" y="990600"/>
            <a:ext cx="7772400" cy="5638800"/>
          </a:xfrm>
        </p:spPr>
        <p:txBody>
          <a:bodyPr/>
          <a:lstStyle/>
          <a:p>
            <a:endParaRPr lang="en-US" b="1" smtClean="0">
              <a:latin typeface="Times New Roman" pitchFamily="18" charset="0"/>
            </a:endParaRPr>
          </a:p>
          <a:p>
            <a:r>
              <a:rPr lang="en-US" b="1" smtClean="0">
                <a:latin typeface="Times New Roman" pitchFamily="18" charset="0"/>
              </a:rPr>
              <a:t>District will create a College Access Framework in Year 01 that will outline how the district will:</a:t>
            </a:r>
          </a:p>
          <a:p>
            <a:pPr lvl="1"/>
            <a:r>
              <a:rPr lang="en-US" smtClean="0">
                <a:latin typeface="Times New Roman" pitchFamily="18" charset="0"/>
              </a:rPr>
              <a:t>Incorporate use of data, academic rigor and support, family engagement, community support, and high expectations for ALL GEAR UP students to meet the goals of the statewide program</a:t>
            </a:r>
          </a:p>
          <a:p>
            <a:pPr lvl="1"/>
            <a:r>
              <a:rPr lang="en-US" smtClean="0">
                <a:latin typeface="Times New Roman" pitchFamily="18" charset="0"/>
              </a:rPr>
              <a:t>Framework will identify resources already in place and gaps where resources are needed</a:t>
            </a:r>
          </a:p>
          <a:p>
            <a:pPr lvl="1"/>
            <a:r>
              <a:rPr lang="en-US" smtClean="0">
                <a:latin typeface="Times New Roman" pitchFamily="18" charset="0"/>
              </a:rPr>
              <a:t>Foundation of the district’s college access framework will be the use of student-level academic, service, survey, and assessment data to drive college access programming</a:t>
            </a:r>
          </a:p>
          <a:p>
            <a:pPr lvl="1"/>
            <a:r>
              <a:rPr lang="en-US" smtClean="0">
                <a:latin typeface="Times New Roman" pitchFamily="18" charset="0"/>
              </a:rPr>
              <a:t>Assure sustainability during and post-Federal funding</a:t>
            </a:r>
          </a:p>
          <a:p>
            <a:pPr lvl="1"/>
            <a:endParaRPr lang="en-US" b="1" smtClean="0">
              <a:latin typeface="Times New Roman" pitchFamily="18" charset="0"/>
            </a:endParaRPr>
          </a:p>
          <a:p>
            <a:pPr lvl="2">
              <a:buFontTx/>
              <a:buNone/>
            </a:pPr>
            <a:endParaRPr lang="en-US" smtClean="0">
              <a:latin typeface="Times New Roman" pitchFamily="18" charset="0"/>
            </a:endParaRPr>
          </a:p>
          <a:p>
            <a:pPr lvl="2"/>
            <a:endParaRPr lang="en-US" smtClean="0">
              <a:latin typeface="Times New Roman" pitchFamily="18" charset="0"/>
            </a:endParaRP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8436"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p:txBody>
          <a:bodyPr/>
          <a:lstStyle/>
          <a:p>
            <a:r>
              <a:rPr lang="en-US" smtClean="0"/>
              <a:t>GEAR UP NC Partners</a:t>
            </a:r>
          </a:p>
        </p:txBody>
      </p:sp>
      <p:sp>
        <p:nvSpPr>
          <p:cNvPr id="19459" name="Rectangle 3"/>
          <p:cNvSpPr>
            <a:spLocks noGrp="1" noChangeArrowheads="1"/>
          </p:cNvSpPr>
          <p:nvPr>
            <p:ph type="body" idx="4294967295"/>
          </p:nvPr>
        </p:nvSpPr>
        <p:spPr>
          <a:xfrm>
            <a:off x="685800" y="1219200"/>
            <a:ext cx="7772400" cy="5334000"/>
          </a:xfrm>
        </p:spPr>
        <p:txBody>
          <a:bodyPr/>
          <a:lstStyle/>
          <a:p>
            <a:endParaRPr lang="en-US" smtClean="0">
              <a:latin typeface="Times New Roman" pitchFamily="18" charset="0"/>
            </a:endParaRPr>
          </a:p>
          <a:p>
            <a:r>
              <a:rPr lang="en-US" smtClean="0">
                <a:latin typeface="Times New Roman" pitchFamily="18" charset="0"/>
              </a:rPr>
              <a:t>College Foundation of North Carolina (CFNC)</a:t>
            </a:r>
          </a:p>
          <a:p>
            <a:r>
              <a:rPr lang="en-US" smtClean="0">
                <a:latin typeface="Times New Roman" pitchFamily="18" charset="0"/>
              </a:rPr>
              <a:t>NC Department of Public Instruction</a:t>
            </a:r>
          </a:p>
          <a:p>
            <a:r>
              <a:rPr lang="en-US" smtClean="0">
                <a:latin typeface="Times New Roman" pitchFamily="18" charset="0"/>
              </a:rPr>
              <a:t>NC Community College System</a:t>
            </a:r>
          </a:p>
          <a:p>
            <a:r>
              <a:rPr lang="en-US" smtClean="0">
                <a:latin typeface="Times New Roman" pitchFamily="18" charset="0"/>
              </a:rPr>
              <a:t>NC Independent Colleges and Universities</a:t>
            </a:r>
          </a:p>
          <a:p>
            <a:r>
              <a:rPr lang="en-US" smtClean="0">
                <a:latin typeface="Times New Roman" pitchFamily="18" charset="0"/>
              </a:rPr>
              <a:t>NC State Education Assistance Authority (NCSEAA)</a:t>
            </a:r>
          </a:p>
          <a:p>
            <a:r>
              <a:rPr lang="en-US" smtClean="0">
                <a:latin typeface="Times New Roman" pitchFamily="18" charset="0"/>
              </a:rPr>
              <a:t>College Foundation, Inc. (CFI)</a:t>
            </a:r>
          </a:p>
          <a:p>
            <a:r>
              <a:rPr lang="en-US" smtClean="0">
                <a:latin typeface="Times New Roman" pitchFamily="18" charset="0"/>
              </a:rPr>
              <a:t>ACT</a:t>
            </a:r>
          </a:p>
          <a:p>
            <a:r>
              <a:rPr lang="en-US" smtClean="0">
                <a:latin typeface="Times New Roman" pitchFamily="18" charset="0"/>
              </a:rPr>
              <a:t>SAS Institute</a:t>
            </a:r>
          </a:p>
          <a:p>
            <a:r>
              <a:rPr lang="en-US" smtClean="0">
                <a:latin typeface="Times New Roman" pitchFamily="18" charset="0"/>
              </a:rPr>
              <a:t>NC Business Committee for Education (NCBCE)</a:t>
            </a: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9460"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Services in the Districts</a:t>
            </a:r>
          </a:p>
        </p:txBody>
      </p:sp>
      <p:pic>
        <p:nvPicPr>
          <p:cNvPr id="20483" name="Picture 4" descr="GearUp_2c"/>
          <p:cNvPicPr>
            <a:picLocks noChangeAspect="1" noChangeArrowheads="1"/>
          </p:cNvPicPr>
          <p:nvPr/>
        </p:nvPicPr>
        <p:blipFill>
          <a:blip r:embed="rId2" cstate="print"/>
          <a:srcRect/>
          <a:stretch>
            <a:fillRect/>
          </a:stretch>
        </p:blipFill>
        <p:spPr bwMode="auto">
          <a:xfrm>
            <a:off x="7086600" y="6096000"/>
            <a:ext cx="1885950" cy="533400"/>
          </a:xfrm>
          <a:prstGeom prst="rect">
            <a:avLst/>
          </a:prstGeom>
          <a:noFill/>
          <a:ln w="9525">
            <a:noFill/>
            <a:miter lim="800000"/>
            <a:headEnd/>
            <a:tailEnd/>
          </a:ln>
        </p:spPr>
      </p:pic>
      <p:sp>
        <p:nvSpPr>
          <p:cNvPr id="20484" name="Content Placeholder 2"/>
          <p:cNvSpPr>
            <a:spLocks/>
          </p:cNvSpPr>
          <p:nvPr/>
        </p:nvSpPr>
        <p:spPr bwMode="auto">
          <a:xfrm>
            <a:off x="0" y="1143000"/>
            <a:ext cx="8305800" cy="5562600"/>
          </a:xfrm>
          <a:prstGeom prst="rect">
            <a:avLst/>
          </a:prstGeom>
          <a:noFill/>
          <a:ln w="9525">
            <a:noFill/>
            <a:miter lim="800000"/>
            <a:headEnd/>
            <a:tailEnd/>
          </a:ln>
        </p:spPr>
        <p:txBody>
          <a:bodyPr/>
          <a:lstStyle/>
          <a:p>
            <a:pPr marL="742950" lvl="1" indent="-285750" eaLnBrk="0" hangingPunct="0">
              <a:spcBef>
                <a:spcPct val="20000"/>
              </a:spcBef>
            </a:pPr>
            <a:r>
              <a:rPr lang="en-US" sz="2000" b="1"/>
              <a:t>Student Services at the District Level</a:t>
            </a:r>
          </a:p>
          <a:p>
            <a:pPr marL="1143000" lvl="2" indent="-228600" eaLnBrk="0" hangingPunct="0">
              <a:spcBef>
                <a:spcPct val="20000"/>
              </a:spcBef>
              <a:buFontTx/>
              <a:buChar char="•"/>
            </a:pPr>
            <a:r>
              <a:rPr lang="en-US" sz="1800" b="1"/>
              <a:t>College Counseling and College Visits (examples)</a:t>
            </a:r>
          </a:p>
          <a:p>
            <a:pPr marL="1600200" lvl="3" indent="-228600" eaLnBrk="0" hangingPunct="0">
              <a:spcBef>
                <a:spcPct val="20000"/>
              </a:spcBef>
              <a:buFontTx/>
              <a:buChar char="–"/>
            </a:pPr>
            <a:r>
              <a:rPr lang="en-US" sz="1800"/>
              <a:t>Students visit one or more college campuses</a:t>
            </a:r>
          </a:p>
          <a:p>
            <a:pPr marL="1600200" lvl="3" indent="-228600" eaLnBrk="0" hangingPunct="0">
              <a:spcBef>
                <a:spcPct val="20000"/>
              </a:spcBef>
              <a:buFontTx/>
              <a:buChar char="–"/>
            </a:pPr>
            <a:r>
              <a:rPr lang="en-US" sz="1800"/>
              <a:t>Academic advising and career counseling provided for </a:t>
            </a:r>
            <a:r>
              <a:rPr lang="en-US" sz="1800" i="1"/>
              <a:t>all</a:t>
            </a:r>
            <a:r>
              <a:rPr lang="en-US" sz="1800"/>
              <a:t> students</a:t>
            </a:r>
          </a:p>
          <a:p>
            <a:pPr marL="1600200" lvl="3" indent="-228600" eaLnBrk="0" hangingPunct="0">
              <a:spcBef>
                <a:spcPct val="20000"/>
              </a:spcBef>
              <a:buFontTx/>
              <a:buChar char="–"/>
            </a:pPr>
            <a:r>
              <a:rPr lang="en-US" sz="1800"/>
              <a:t>Students recognize that college students are only older extensions of themselves</a:t>
            </a:r>
          </a:p>
          <a:p>
            <a:pPr marL="1600200" lvl="3" indent="-228600" eaLnBrk="0" hangingPunct="0">
              <a:spcBef>
                <a:spcPct val="20000"/>
              </a:spcBef>
              <a:buFontTx/>
              <a:buChar char="–"/>
            </a:pPr>
            <a:endParaRPr lang="en-US" sz="1800"/>
          </a:p>
          <a:p>
            <a:pPr marL="1143000" lvl="2" indent="-228600" eaLnBrk="0" hangingPunct="0">
              <a:spcBef>
                <a:spcPct val="20000"/>
              </a:spcBef>
              <a:buFontTx/>
              <a:buChar char="•"/>
            </a:pPr>
            <a:r>
              <a:rPr lang="en-US" sz="1800" b="1"/>
              <a:t>Financial Aid Information and Counseling (examples)</a:t>
            </a:r>
          </a:p>
          <a:p>
            <a:pPr marL="1600200" lvl="3" indent="-228600" eaLnBrk="0" hangingPunct="0">
              <a:spcBef>
                <a:spcPct val="20000"/>
              </a:spcBef>
              <a:buFontTx/>
              <a:buChar char="–"/>
            </a:pPr>
            <a:r>
              <a:rPr lang="en-US" sz="1800"/>
              <a:t>Generating awareness and removing the doubt that college expenses are out of reach </a:t>
            </a:r>
          </a:p>
          <a:p>
            <a:pPr marL="1600200" lvl="3" indent="-228600" eaLnBrk="0" hangingPunct="0">
              <a:spcBef>
                <a:spcPct val="20000"/>
              </a:spcBef>
              <a:buFontTx/>
              <a:buChar char="–"/>
            </a:pPr>
            <a:r>
              <a:rPr lang="en-US" sz="1800"/>
              <a:t>FAFSA tutorials and trainings</a:t>
            </a:r>
          </a:p>
          <a:p>
            <a:pPr marL="1600200" lvl="3" indent="-228600" eaLnBrk="0" hangingPunct="0">
              <a:spcBef>
                <a:spcPct val="20000"/>
              </a:spcBef>
              <a:buFontTx/>
              <a:buChar char="–"/>
            </a:pPr>
            <a:r>
              <a:rPr lang="en-US" sz="1800"/>
              <a:t>Scholarship dollars and how to obtain</a:t>
            </a:r>
            <a:r>
              <a:rPr lang="en-US" sz="2000"/>
              <a:t> </a:t>
            </a:r>
          </a:p>
          <a:p>
            <a:pPr marL="1600200" lvl="3" indent="-228600" eaLnBrk="0" hangingPunct="0">
              <a:spcBef>
                <a:spcPct val="20000"/>
              </a:spcBef>
              <a:buFontTx/>
              <a:buChar char="–"/>
            </a:pPr>
            <a:r>
              <a:rPr lang="en-US" sz="1800"/>
              <a:t>Grants, loans, savings, and more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Services in the Districts</a:t>
            </a:r>
          </a:p>
        </p:txBody>
      </p:sp>
      <p:sp>
        <p:nvSpPr>
          <p:cNvPr id="21507" name="Rectangle 3"/>
          <p:cNvSpPr>
            <a:spLocks noGrp="1" noChangeArrowheads="1"/>
          </p:cNvSpPr>
          <p:nvPr>
            <p:ph type="body" idx="1"/>
          </p:nvPr>
        </p:nvSpPr>
        <p:spPr>
          <a:xfrm>
            <a:off x="0" y="1143000"/>
            <a:ext cx="8839200" cy="5410200"/>
          </a:xfrm>
        </p:spPr>
        <p:txBody>
          <a:bodyPr/>
          <a:lstStyle/>
          <a:p>
            <a:pPr lvl="1">
              <a:buFontTx/>
              <a:buNone/>
            </a:pPr>
            <a:r>
              <a:rPr lang="en-US" b="1" smtClean="0">
                <a:latin typeface="Times New Roman" pitchFamily="18" charset="0"/>
              </a:rPr>
              <a:t>Student Services at the District Level</a:t>
            </a:r>
          </a:p>
          <a:p>
            <a:pPr lvl="2"/>
            <a:r>
              <a:rPr lang="en-US" sz="1800" b="1" smtClean="0">
                <a:latin typeface="Times New Roman" pitchFamily="18" charset="0"/>
              </a:rPr>
              <a:t>Career Awareness (examples)</a:t>
            </a:r>
          </a:p>
          <a:p>
            <a:pPr lvl="3"/>
            <a:r>
              <a:rPr lang="en-US" sz="1800" smtClean="0">
                <a:latin typeface="Times New Roman" pitchFamily="18" charset="0"/>
              </a:rPr>
              <a:t>Individual or small group settings that enable students to explore a variety of careers </a:t>
            </a:r>
          </a:p>
          <a:p>
            <a:pPr lvl="3"/>
            <a:r>
              <a:rPr lang="en-US" sz="1800" smtClean="0">
                <a:latin typeface="Times New Roman" pitchFamily="18" charset="0"/>
              </a:rPr>
              <a:t>CFNC and Bridges</a:t>
            </a:r>
          </a:p>
          <a:p>
            <a:pPr lvl="3"/>
            <a:r>
              <a:rPr lang="en-US" sz="1800" smtClean="0">
                <a:latin typeface="Times New Roman" pitchFamily="18" charset="0"/>
              </a:rPr>
              <a:t>Job shadowing </a:t>
            </a:r>
          </a:p>
          <a:p>
            <a:pPr lvl="3"/>
            <a:r>
              <a:rPr lang="en-US" sz="1800" smtClean="0">
                <a:latin typeface="Times New Roman" pitchFamily="18" charset="0"/>
              </a:rPr>
              <a:t>Job site visits</a:t>
            </a:r>
          </a:p>
          <a:p>
            <a:pPr lvl="3"/>
            <a:r>
              <a:rPr lang="en-US" sz="1800" smtClean="0">
                <a:latin typeface="Times New Roman" pitchFamily="18" charset="0"/>
              </a:rPr>
              <a:t>Partnering with NCBCE Students@Work program</a:t>
            </a:r>
          </a:p>
          <a:p>
            <a:pPr lvl="2">
              <a:buFont typeface="Arial" pitchFamily="34" charset="0"/>
              <a:buChar char="–"/>
            </a:pPr>
            <a:endParaRPr lang="en-US" sz="1800" smtClean="0">
              <a:latin typeface="Times New Roman" pitchFamily="18" charset="0"/>
            </a:endParaRPr>
          </a:p>
          <a:p>
            <a:pPr lvl="2"/>
            <a:r>
              <a:rPr lang="en-US" sz="1800" b="1" smtClean="0">
                <a:latin typeface="Times New Roman" pitchFamily="18" charset="0"/>
              </a:rPr>
              <a:t>Motivational Activities/Cultural Events (examples)</a:t>
            </a:r>
          </a:p>
          <a:p>
            <a:pPr lvl="3"/>
            <a:r>
              <a:rPr lang="en-US" sz="1800" smtClean="0">
                <a:latin typeface="Times New Roman" pitchFamily="18" charset="0"/>
              </a:rPr>
              <a:t>Fundamental purpose is to expose students to the arts, music, and diversity</a:t>
            </a:r>
          </a:p>
          <a:p>
            <a:pPr lvl="3"/>
            <a:r>
              <a:rPr lang="en-US" sz="1800" smtClean="0">
                <a:latin typeface="Times New Roman" pitchFamily="18" charset="0"/>
              </a:rPr>
              <a:t>Motivational speakers</a:t>
            </a:r>
          </a:p>
          <a:p>
            <a:pPr lvl="2">
              <a:buFontTx/>
              <a:buNone/>
            </a:pPr>
            <a:endParaRPr lang="en-US" sz="1800" smtClean="0">
              <a:latin typeface="Times New Roman" pitchFamily="18" charset="0"/>
            </a:endParaRPr>
          </a:p>
        </p:txBody>
      </p:sp>
      <p:pic>
        <p:nvPicPr>
          <p:cNvPr id="21508" name="Picture 4" descr="GearUp_2c"/>
          <p:cNvPicPr>
            <a:picLocks noChangeAspect="1" noChangeArrowheads="1"/>
          </p:cNvPicPr>
          <p:nvPr/>
        </p:nvPicPr>
        <p:blipFill>
          <a:blip r:embed="rId2"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Services in the Districts</a:t>
            </a:r>
          </a:p>
        </p:txBody>
      </p:sp>
      <p:sp>
        <p:nvSpPr>
          <p:cNvPr id="22531" name="Rectangle 3"/>
          <p:cNvSpPr>
            <a:spLocks noGrp="1" noChangeArrowheads="1"/>
          </p:cNvSpPr>
          <p:nvPr>
            <p:ph type="body" idx="1"/>
          </p:nvPr>
        </p:nvSpPr>
        <p:spPr>
          <a:xfrm>
            <a:off x="0" y="1143000"/>
            <a:ext cx="8915400" cy="5334000"/>
          </a:xfrm>
        </p:spPr>
        <p:txBody>
          <a:bodyPr/>
          <a:lstStyle/>
          <a:p>
            <a:pPr lvl="1">
              <a:buFontTx/>
              <a:buNone/>
            </a:pPr>
            <a:r>
              <a:rPr lang="en-US" b="1" smtClean="0">
                <a:latin typeface="Times New Roman" pitchFamily="18" charset="0"/>
              </a:rPr>
              <a:t>Student Services at the District Level </a:t>
            </a:r>
            <a:endParaRPr lang="en-US" sz="1800" b="1" smtClean="0">
              <a:latin typeface="Times New Roman" pitchFamily="18" charset="0"/>
            </a:endParaRPr>
          </a:p>
          <a:p>
            <a:pPr lvl="2"/>
            <a:r>
              <a:rPr lang="en-US" sz="1800" b="1" smtClean="0">
                <a:latin typeface="Times New Roman" pitchFamily="18" charset="0"/>
              </a:rPr>
              <a:t>Parent Involvement Opportunities (examples)</a:t>
            </a:r>
          </a:p>
          <a:p>
            <a:pPr lvl="3"/>
            <a:r>
              <a:rPr lang="en-US" sz="1800" smtClean="0">
                <a:latin typeface="Times New Roman" pitchFamily="18" charset="0"/>
              </a:rPr>
              <a:t>Workshops provided on college preparation/financial aid</a:t>
            </a:r>
          </a:p>
          <a:p>
            <a:pPr lvl="3"/>
            <a:r>
              <a:rPr lang="en-US" sz="1800" smtClean="0">
                <a:latin typeface="Times New Roman" pitchFamily="18" charset="0"/>
              </a:rPr>
              <a:t>Counseling/advising made available </a:t>
            </a:r>
          </a:p>
          <a:p>
            <a:pPr lvl="3"/>
            <a:r>
              <a:rPr lang="en-US" sz="1800" smtClean="0">
                <a:latin typeface="Times New Roman" pitchFamily="18" charset="0"/>
              </a:rPr>
              <a:t>College visits are encouraged</a:t>
            </a:r>
          </a:p>
          <a:p>
            <a:pPr lvl="3"/>
            <a:r>
              <a:rPr lang="en-US" sz="1800" smtClean="0">
                <a:latin typeface="Times New Roman" pitchFamily="18" charset="0"/>
              </a:rPr>
              <a:t>Family events within the community and schools</a:t>
            </a:r>
          </a:p>
          <a:p>
            <a:pPr lvl="1">
              <a:buFontTx/>
              <a:buChar char="•"/>
            </a:pPr>
            <a:endParaRPr lang="en-US" sz="1800" b="1" smtClean="0">
              <a:latin typeface="Times New Roman" pitchFamily="18" charset="0"/>
            </a:endParaRPr>
          </a:p>
          <a:p>
            <a:pPr lvl="2"/>
            <a:r>
              <a:rPr lang="en-US" sz="1800" b="1" smtClean="0">
                <a:latin typeface="Times New Roman" pitchFamily="18" charset="0"/>
              </a:rPr>
              <a:t>After-School Programs, Tutoring, and Mentoring (examples)</a:t>
            </a:r>
          </a:p>
          <a:p>
            <a:pPr lvl="3"/>
            <a:r>
              <a:rPr lang="en-US" sz="1800" smtClean="0">
                <a:latin typeface="Times New Roman" pitchFamily="18" charset="0"/>
              </a:rPr>
              <a:t>One-on-one and small group services </a:t>
            </a:r>
          </a:p>
          <a:p>
            <a:pPr lvl="3"/>
            <a:r>
              <a:rPr lang="en-US" sz="1800" smtClean="0">
                <a:latin typeface="Times New Roman" pitchFamily="18" charset="0"/>
              </a:rPr>
              <a:t>Assistance with homework</a:t>
            </a:r>
          </a:p>
          <a:p>
            <a:pPr lvl="3"/>
            <a:r>
              <a:rPr lang="en-US" sz="1800" smtClean="0">
                <a:latin typeface="Times New Roman" pitchFamily="18" charset="0"/>
              </a:rPr>
              <a:t>Early intervention through remediation practices</a:t>
            </a:r>
          </a:p>
          <a:p>
            <a:pPr lvl="3"/>
            <a:r>
              <a:rPr lang="en-US" sz="1800" smtClean="0">
                <a:latin typeface="Times New Roman" pitchFamily="18" charset="0"/>
              </a:rPr>
              <a:t>College student tutorials </a:t>
            </a:r>
          </a:p>
        </p:txBody>
      </p:sp>
      <p:pic>
        <p:nvPicPr>
          <p:cNvPr id="22532" name="Picture 4" descr="GearUp_2c"/>
          <p:cNvPicPr>
            <a:picLocks noChangeAspect="1" noChangeArrowheads="1"/>
          </p:cNvPicPr>
          <p:nvPr/>
        </p:nvPicPr>
        <p:blipFill>
          <a:blip r:embed="rId2"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Services in the Districts</a:t>
            </a:r>
          </a:p>
        </p:txBody>
      </p:sp>
      <p:sp>
        <p:nvSpPr>
          <p:cNvPr id="23555" name="Rectangle 3"/>
          <p:cNvSpPr>
            <a:spLocks noGrp="1" noChangeArrowheads="1"/>
          </p:cNvSpPr>
          <p:nvPr>
            <p:ph type="body" idx="1"/>
          </p:nvPr>
        </p:nvSpPr>
        <p:spPr>
          <a:xfrm>
            <a:off x="-76200" y="1143000"/>
            <a:ext cx="8839200" cy="5105400"/>
          </a:xfrm>
        </p:spPr>
        <p:txBody>
          <a:bodyPr/>
          <a:lstStyle/>
          <a:p>
            <a:pPr lvl="1">
              <a:buFontTx/>
              <a:buNone/>
            </a:pPr>
            <a:r>
              <a:rPr lang="en-US" b="1" smtClean="0">
                <a:latin typeface="Times New Roman" pitchFamily="18" charset="0"/>
              </a:rPr>
              <a:t>Student Services at the District Level</a:t>
            </a:r>
          </a:p>
          <a:p>
            <a:pPr lvl="2"/>
            <a:r>
              <a:rPr lang="en-US" sz="1800" b="1" smtClean="0">
                <a:latin typeface="Times New Roman" pitchFamily="18" charset="0"/>
              </a:rPr>
              <a:t>Transition Programs (examples)</a:t>
            </a:r>
          </a:p>
          <a:p>
            <a:pPr lvl="3"/>
            <a:r>
              <a:rPr lang="en-US" sz="1800" smtClean="0">
                <a:latin typeface="Times New Roman" pitchFamily="18" charset="0"/>
              </a:rPr>
              <a:t>Provide positive reinforcement and direction throughout periods of transition: 8</a:t>
            </a:r>
            <a:r>
              <a:rPr lang="en-US" sz="1800" baseline="30000" smtClean="0">
                <a:latin typeface="Times New Roman" pitchFamily="18" charset="0"/>
              </a:rPr>
              <a:t>th</a:t>
            </a:r>
            <a:r>
              <a:rPr lang="en-US" sz="1800" smtClean="0">
                <a:latin typeface="Times New Roman" pitchFamily="18" charset="0"/>
              </a:rPr>
              <a:t> grade to high school; high school to college/careers</a:t>
            </a:r>
          </a:p>
          <a:p>
            <a:pPr lvl="3"/>
            <a:r>
              <a:rPr lang="en-US" sz="1800" smtClean="0">
                <a:latin typeface="Times New Roman" pitchFamily="18" charset="0"/>
              </a:rPr>
              <a:t>9th grade academy</a:t>
            </a:r>
            <a:r>
              <a:rPr lang="en-US" sz="1800" b="1" smtClean="0">
                <a:latin typeface="Times New Roman" pitchFamily="18" charset="0"/>
              </a:rPr>
              <a:t> </a:t>
            </a:r>
            <a:endParaRPr lang="en-US" sz="1800" smtClean="0">
              <a:latin typeface="Times New Roman" pitchFamily="18" charset="0"/>
            </a:endParaRPr>
          </a:p>
          <a:p>
            <a:pPr lvl="3"/>
            <a:r>
              <a:rPr lang="en-US" sz="1800" smtClean="0">
                <a:latin typeface="Times New Roman" pitchFamily="18" charset="0"/>
              </a:rPr>
              <a:t>College advising</a:t>
            </a:r>
          </a:p>
          <a:p>
            <a:pPr lvl="3"/>
            <a:r>
              <a:rPr lang="en-US" sz="1800" smtClean="0">
                <a:latin typeface="Times New Roman" pitchFamily="18" charset="0"/>
              </a:rPr>
              <a:t>Campus-based programs for high school seniors</a:t>
            </a:r>
          </a:p>
          <a:p>
            <a:pPr lvl="3">
              <a:buFontTx/>
              <a:buNone/>
            </a:pPr>
            <a:endParaRPr lang="en-US" sz="1800" b="1" smtClean="0">
              <a:latin typeface="Times New Roman" pitchFamily="18" charset="0"/>
            </a:endParaRPr>
          </a:p>
          <a:p>
            <a:pPr lvl="2">
              <a:buFont typeface="Arial" pitchFamily="34" charset="0"/>
              <a:buChar char="–"/>
            </a:pPr>
            <a:endParaRPr lang="en-US" sz="1800" b="1" smtClean="0">
              <a:latin typeface="Times New Roman" pitchFamily="18" charset="0"/>
            </a:endParaRPr>
          </a:p>
          <a:p>
            <a:pPr lvl="2"/>
            <a:r>
              <a:rPr lang="en-US" sz="1800" b="1" smtClean="0">
                <a:latin typeface="Times New Roman" pitchFamily="18" charset="0"/>
              </a:rPr>
              <a:t>Summer Enrichment (examples)</a:t>
            </a:r>
          </a:p>
          <a:p>
            <a:pPr lvl="3"/>
            <a:r>
              <a:rPr lang="en-US" sz="1800" smtClean="0">
                <a:latin typeface="Times New Roman" pitchFamily="18" charset="0"/>
              </a:rPr>
              <a:t>Programs held through the summer and/or spring break that address the academic and enrichment needs of the district</a:t>
            </a:r>
          </a:p>
          <a:p>
            <a:pPr lvl="3"/>
            <a:r>
              <a:rPr lang="en-US" sz="1800" smtClean="0">
                <a:latin typeface="Times New Roman" pitchFamily="18" charset="0"/>
              </a:rPr>
              <a:t>On-site individual district programming </a:t>
            </a:r>
          </a:p>
          <a:p>
            <a:pPr lvl="3"/>
            <a:r>
              <a:rPr lang="en-US" sz="1800" smtClean="0">
                <a:latin typeface="Times New Roman" pitchFamily="18" charset="0"/>
              </a:rPr>
              <a:t>County-wide programming</a:t>
            </a:r>
          </a:p>
          <a:p>
            <a:pPr lvl="2">
              <a:buFontTx/>
              <a:buNone/>
            </a:pPr>
            <a:endParaRPr lang="en-US" sz="1800" smtClean="0"/>
          </a:p>
        </p:txBody>
      </p:sp>
      <p:pic>
        <p:nvPicPr>
          <p:cNvPr id="23556" name="Picture 4" descr="GearUp_2c"/>
          <p:cNvPicPr>
            <a:picLocks noChangeAspect="1" noChangeArrowheads="1"/>
          </p:cNvPicPr>
          <p:nvPr/>
        </p:nvPicPr>
        <p:blipFill>
          <a:blip r:embed="rId2"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r>
              <a:rPr lang="en-US" smtClean="0"/>
              <a:t>Services Provided by State Office</a:t>
            </a:r>
          </a:p>
        </p:txBody>
      </p:sp>
      <p:sp>
        <p:nvSpPr>
          <p:cNvPr id="24579" name="Content Placeholder 2"/>
          <p:cNvSpPr>
            <a:spLocks noGrp="1"/>
          </p:cNvSpPr>
          <p:nvPr>
            <p:ph idx="4294967295"/>
          </p:nvPr>
        </p:nvSpPr>
        <p:spPr>
          <a:xfrm>
            <a:off x="685800" y="990600"/>
            <a:ext cx="8077200" cy="5638800"/>
          </a:xfrm>
        </p:spPr>
        <p:txBody>
          <a:bodyPr/>
          <a:lstStyle/>
          <a:p>
            <a:pPr>
              <a:buFontTx/>
              <a:buNone/>
            </a:pPr>
            <a:r>
              <a:rPr lang="en-US" b="1" smtClean="0">
                <a:latin typeface="Times New Roman" pitchFamily="18" charset="0"/>
              </a:rPr>
              <a:t>Student Services (examples)</a:t>
            </a:r>
          </a:p>
          <a:p>
            <a:pPr lvl="1"/>
            <a:r>
              <a:rPr lang="en-US" sz="1600" b="1" smtClean="0">
                <a:latin typeface="Times New Roman" pitchFamily="18" charset="0"/>
              </a:rPr>
              <a:t>GEAR UP Days</a:t>
            </a:r>
          </a:p>
          <a:p>
            <a:pPr lvl="2"/>
            <a:r>
              <a:rPr lang="en-US" sz="1600" smtClean="0">
                <a:latin typeface="Times New Roman" pitchFamily="18" charset="0"/>
              </a:rPr>
              <a:t>On NC College Campuses specifically for GEAR UP Students</a:t>
            </a:r>
          </a:p>
          <a:p>
            <a:pPr lvl="2">
              <a:buFontTx/>
              <a:buNone/>
            </a:pPr>
            <a:endParaRPr lang="en-US" sz="1200" smtClean="0">
              <a:latin typeface="Times New Roman" pitchFamily="18" charset="0"/>
            </a:endParaRPr>
          </a:p>
          <a:p>
            <a:pPr lvl="1"/>
            <a:r>
              <a:rPr lang="en-US" sz="1600" b="1" smtClean="0">
                <a:latin typeface="Times New Roman" pitchFamily="18" charset="0"/>
              </a:rPr>
              <a:t>GEAR UP Summer Enrichment Programs on College Campuses</a:t>
            </a:r>
          </a:p>
          <a:p>
            <a:pPr lvl="2"/>
            <a:r>
              <a:rPr lang="en-US" sz="1600" smtClean="0">
                <a:latin typeface="Times New Roman" pitchFamily="18" charset="0"/>
              </a:rPr>
              <a:t>Former Campuses offering programs: ECU, ECSU, NC A&amp;T, NCCU, NCSU, UNC-C, UNC-P, UNC-W</a:t>
            </a:r>
          </a:p>
          <a:p>
            <a:pPr lvl="2">
              <a:buFontTx/>
              <a:buNone/>
            </a:pPr>
            <a:endParaRPr lang="en-US" sz="1200" smtClean="0">
              <a:latin typeface="Times New Roman" pitchFamily="18" charset="0"/>
            </a:endParaRPr>
          </a:p>
          <a:p>
            <a:pPr lvl="1"/>
            <a:r>
              <a:rPr lang="en-US" sz="1600" b="1" smtClean="0">
                <a:latin typeface="Times New Roman" pitchFamily="18" charset="0"/>
              </a:rPr>
              <a:t>Postsecondary Success Summits</a:t>
            </a:r>
          </a:p>
          <a:p>
            <a:pPr lvl="2"/>
            <a:r>
              <a:rPr lang="en-US" sz="1600" smtClean="0">
                <a:latin typeface="Times New Roman" pitchFamily="18" charset="0"/>
              </a:rPr>
              <a:t>Enrichment opportunities targeted to specific students including Hispanic/LEP students, students with disabilities, minority males, and female students in pursuit of STEM careers</a:t>
            </a:r>
          </a:p>
          <a:p>
            <a:pPr lvl="1">
              <a:buFontTx/>
              <a:buNone/>
            </a:pPr>
            <a:endParaRPr lang="en-US" sz="1200" b="1" smtClean="0">
              <a:latin typeface="Times New Roman" pitchFamily="18" charset="0"/>
            </a:endParaRPr>
          </a:p>
          <a:p>
            <a:pPr lvl="1"/>
            <a:r>
              <a:rPr lang="en-US" sz="1600" b="1" smtClean="0">
                <a:latin typeface="Times New Roman" pitchFamily="18" charset="0"/>
              </a:rPr>
              <a:t>NC College Application Week</a:t>
            </a:r>
          </a:p>
          <a:p>
            <a:pPr lvl="2"/>
            <a:r>
              <a:rPr lang="en-US" sz="1600" smtClean="0">
                <a:latin typeface="Times New Roman" pitchFamily="18" charset="0"/>
              </a:rPr>
              <a:t>Held each year statewide</a:t>
            </a:r>
          </a:p>
          <a:p>
            <a:pPr lvl="2">
              <a:buFontTx/>
              <a:buNone/>
            </a:pPr>
            <a:endParaRPr lang="en-US" sz="1200" smtClean="0">
              <a:latin typeface="Times New Roman" pitchFamily="18" charset="0"/>
            </a:endParaRPr>
          </a:p>
          <a:p>
            <a:pPr lvl="1"/>
            <a:r>
              <a:rPr lang="en-US" sz="1600" b="1" smtClean="0">
                <a:latin typeface="Times New Roman" pitchFamily="18" charset="0"/>
              </a:rPr>
              <a:t>GEAR UP Senior Days </a:t>
            </a:r>
          </a:p>
          <a:p>
            <a:pPr lvl="2"/>
            <a:r>
              <a:rPr lang="en-US" sz="1600" smtClean="0">
                <a:latin typeface="Times New Roman" pitchFamily="18" charset="0"/>
              </a:rPr>
              <a:t>Former campuses: NCCU, UNC-C, ASU, WSSU, ECU, UNC-G, UNC-W, NCSU</a:t>
            </a:r>
          </a:p>
          <a:p>
            <a:pPr lvl="1"/>
            <a:endParaRPr lang="en-US" sz="1200" b="1" smtClean="0">
              <a:latin typeface="Times New Roman" pitchFamily="18" charset="0"/>
            </a:endParaRPr>
          </a:p>
          <a:p>
            <a:pPr lvl="1"/>
            <a:r>
              <a:rPr lang="en-US" sz="1600" b="1" smtClean="0">
                <a:latin typeface="Times New Roman" pitchFamily="18" charset="0"/>
              </a:rPr>
              <a:t>Spanish Services</a:t>
            </a:r>
            <a:r>
              <a:rPr lang="en-US" sz="1600" smtClean="0">
                <a:latin typeface="Times New Roman" pitchFamily="18" charset="0"/>
              </a:rPr>
              <a:t> </a:t>
            </a:r>
          </a:p>
          <a:p>
            <a:pPr lvl="2"/>
            <a:r>
              <a:rPr lang="en-US" sz="1600" smtClean="0">
                <a:latin typeface="Times New Roman" pitchFamily="18" charset="0"/>
              </a:rPr>
              <a:t>Donna Weaver, Spanish Services Manager</a:t>
            </a:r>
          </a:p>
          <a:p>
            <a:pPr lvl="2">
              <a:buFontTx/>
              <a:buNone/>
            </a:pPr>
            <a:endParaRPr lang="en-US" sz="1600" smtClean="0">
              <a:latin typeface="Times New Roman" pitchFamily="18" charset="0"/>
            </a:endParaRPr>
          </a:p>
          <a:p>
            <a:pPr lvl="1">
              <a:lnSpc>
                <a:spcPct val="90000"/>
              </a:lnSpc>
              <a:buFontTx/>
              <a:buNone/>
            </a:pPr>
            <a:endParaRPr lang="en-US" sz="1600" smtClean="0">
              <a:latin typeface="Times New Roman" pitchFamily="18" charset="0"/>
            </a:endParaRPr>
          </a:p>
          <a:p>
            <a:pPr lvl="1">
              <a:lnSpc>
                <a:spcPct val="90000"/>
              </a:lnSpc>
              <a:buFontTx/>
              <a:buNone/>
            </a:pPr>
            <a:endParaRPr lang="en-US" smtClean="0"/>
          </a:p>
        </p:txBody>
      </p:sp>
      <p:pic>
        <p:nvPicPr>
          <p:cNvPr id="24580"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a:defRPr/>
            </a:pPr>
            <a:r>
              <a:rPr lang="en-US" dirty="0">
                <a:latin typeface="+mn-lt"/>
              </a:rPr>
              <a:t>What is GEAR UP?</a:t>
            </a:r>
          </a:p>
        </p:txBody>
      </p:sp>
      <p:sp>
        <p:nvSpPr>
          <p:cNvPr id="7171" name="Rectangle 3"/>
          <p:cNvSpPr>
            <a:spLocks noGrp="1" noChangeArrowheads="1"/>
          </p:cNvSpPr>
          <p:nvPr>
            <p:ph type="body" idx="1"/>
          </p:nvPr>
        </p:nvSpPr>
        <p:spPr>
          <a:xfrm>
            <a:off x="685800" y="1143000"/>
            <a:ext cx="7772400" cy="4572000"/>
          </a:xfrm>
        </p:spPr>
        <p:txBody>
          <a:bodyPr/>
          <a:lstStyle/>
          <a:p>
            <a:pPr marL="381000" indent="-381000"/>
            <a:r>
              <a:rPr lang="en-US" b="1" smtClean="0">
                <a:latin typeface="Times New Roman" pitchFamily="18" charset="0"/>
              </a:rPr>
              <a:t>Gaining Early Awareness and Readiness for Undergraduate Programs (GEAR UP)</a:t>
            </a:r>
          </a:p>
          <a:p>
            <a:pPr marL="381000" indent="-381000"/>
            <a:endParaRPr lang="en-US" b="1" smtClean="0">
              <a:latin typeface="Times New Roman" pitchFamily="18" charset="0"/>
            </a:endParaRPr>
          </a:p>
          <a:p>
            <a:pPr marL="381000" indent="-381000"/>
            <a:r>
              <a:rPr lang="en-US" b="1" smtClean="0">
                <a:latin typeface="Times New Roman" pitchFamily="18" charset="0"/>
              </a:rPr>
              <a:t>Established in 1998 and funded through the US Department of Education</a:t>
            </a:r>
          </a:p>
          <a:p>
            <a:pPr marL="381000" indent="-381000"/>
            <a:endParaRPr lang="en-US" b="1" smtClean="0">
              <a:latin typeface="Times New Roman" pitchFamily="18" charset="0"/>
            </a:endParaRPr>
          </a:p>
          <a:p>
            <a:pPr marL="381000" indent="-381000"/>
            <a:r>
              <a:rPr lang="en-US" b="1" smtClean="0">
                <a:latin typeface="Times New Roman" pitchFamily="18" charset="0"/>
              </a:rPr>
              <a:t>Work with cohorts of students, starting no later than 7</a:t>
            </a:r>
            <a:r>
              <a:rPr lang="en-US" b="1" baseline="30000" smtClean="0">
                <a:latin typeface="Times New Roman" pitchFamily="18" charset="0"/>
              </a:rPr>
              <a:t>th</a:t>
            </a:r>
            <a:r>
              <a:rPr lang="en-US" b="1" smtClean="0">
                <a:latin typeface="Times New Roman" pitchFamily="18" charset="0"/>
              </a:rPr>
              <a:t> grade, in middle schools with 50% or more free and reduced lunch</a:t>
            </a:r>
          </a:p>
          <a:p>
            <a:pPr marL="381000" indent="-381000">
              <a:buFontTx/>
              <a:buNone/>
            </a:pPr>
            <a:endParaRPr lang="en-US" b="1" smtClean="0">
              <a:latin typeface="Times New Roman" pitchFamily="18" charset="0"/>
            </a:endParaRPr>
          </a:p>
          <a:p>
            <a:pPr marL="381000" indent="-381000"/>
            <a:r>
              <a:rPr lang="en-US" b="1" smtClean="0">
                <a:latin typeface="Times New Roman" pitchFamily="18" charset="0"/>
              </a:rPr>
              <a:t>Goals</a:t>
            </a:r>
            <a:endParaRPr lang="en-US" sz="1500" b="1" smtClean="0">
              <a:latin typeface="Times New Roman" pitchFamily="18" charset="0"/>
            </a:endParaRPr>
          </a:p>
          <a:p>
            <a:pPr marL="838200" lvl="1" indent="-381000"/>
            <a:r>
              <a:rPr lang="en-US" sz="1800" smtClean="0">
                <a:latin typeface="Times New Roman" pitchFamily="18" charset="0"/>
              </a:rPr>
              <a:t>Increase academic performance and preparation for postsecondary education</a:t>
            </a:r>
          </a:p>
          <a:p>
            <a:pPr marL="838200" lvl="1" indent="-381000"/>
            <a:r>
              <a:rPr lang="en-US" sz="1800" smtClean="0">
                <a:latin typeface="Times New Roman" pitchFamily="18" charset="0"/>
              </a:rPr>
              <a:t>Increase the rate of high school graduation and participation in postsecondary education</a:t>
            </a:r>
          </a:p>
          <a:p>
            <a:pPr marL="838200" lvl="1" indent="-381000"/>
            <a:r>
              <a:rPr lang="en-US" sz="1800" smtClean="0">
                <a:latin typeface="Times New Roman" pitchFamily="18" charset="0"/>
              </a:rPr>
              <a:t>Increase GEAR UP students’ and their families’ knowledge of post secondary education options, preparation, and financing</a:t>
            </a:r>
          </a:p>
          <a:p>
            <a:pPr marL="838200" lvl="1" indent="-381000"/>
            <a:endParaRPr lang="en-US" sz="1800" smtClean="0">
              <a:latin typeface="Times New Roman" pitchFamily="18" charset="0"/>
            </a:endParaRPr>
          </a:p>
          <a:p>
            <a:pPr marL="838200" lvl="1" indent="-381000"/>
            <a:endParaRPr lang="en-US" sz="1500" smtClean="0">
              <a:latin typeface="Arial Unicode MS" pitchFamily="34" charset="-128"/>
            </a:endParaRPr>
          </a:p>
          <a:p>
            <a:pPr marL="381000" indent="-381000">
              <a:buFont typeface="Wingdings" pitchFamily="2" charset="2"/>
              <a:buNone/>
            </a:pPr>
            <a:endParaRPr lang="en-US" sz="1500" smtClean="0">
              <a:latin typeface="Arial Unicode MS" pitchFamily="34" charset="-128"/>
            </a:endParaRPr>
          </a:p>
        </p:txBody>
      </p:sp>
      <p:pic>
        <p:nvPicPr>
          <p:cNvPr id="7172" name="Picture 4" descr="GearUp_2c"/>
          <p:cNvPicPr>
            <a:picLocks noChangeAspect="1" noChangeArrowheads="1"/>
          </p:cNvPicPr>
          <p:nvPr/>
        </p:nvPicPr>
        <p:blipFill>
          <a:blip r:embed="rId2" cstate="print"/>
          <a:srcRect/>
          <a:stretch>
            <a:fillRect/>
          </a:stretch>
        </p:blipFill>
        <p:spPr bwMode="auto">
          <a:xfrm>
            <a:off x="7772400" y="6324600"/>
            <a:ext cx="1077913" cy="30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28600" y="304800"/>
            <a:ext cx="6858000" cy="609600"/>
          </a:xfrm>
        </p:spPr>
        <p:txBody>
          <a:bodyPr/>
          <a:lstStyle/>
          <a:p>
            <a:r>
              <a:rPr lang="en-US" sz="2800" smtClean="0"/>
              <a:t>Services </a:t>
            </a:r>
            <a:r>
              <a:rPr lang="en-US" smtClean="0"/>
              <a:t>Provided</a:t>
            </a:r>
            <a:r>
              <a:rPr lang="en-US" sz="2800" smtClean="0"/>
              <a:t> by State Office</a:t>
            </a:r>
          </a:p>
        </p:txBody>
      </p:sp>
      <p:sp>
        <p:nvSpPr>
          <p:cNvPr id="25603" name="Content Placeholder 2"/>
          <p:cNvSpPr>
            <a:spLocks noGrp="1"/>
          </p:cNvSpPr>
          <p:nvPr>
            <p:ph idx="4294967295"/>
          </p:nvPr>
        </p:nvSpPr>
        <p:spPr>
          <a:xfrm>
            <a:off x="685800" y="914400"/>
            <a:ext cx="8229600" cy="5943600"/>
          </a:xfrm>
        </p:spPr>
        <p:txBody>
          <a:bodyPr/>
          <a:lstStyle/>
          <a:p>
            <a:pPr>
              <a:buFontTx/>
              <a:buNone/>
            </a:pPr>
            <a:endParaRPr lang="en-US" b="1" smtClean="0">
              <a:latin typeface="Times New Roman" pitchFamily="18" charset="0"/>
            </a:endParaRPr>
          </a:p>
          <a:p>
            <a:pPr>
              <a:buFontTx/>
              <a:buNone/>
            </a:pPr>
            <a:r>
              <a:rPr lang="en-US" b="1" smtClean="0">
                <a:latin typeface="Times New Roman" pitchFamily="18" charset="0"/>
              </a:rPr>
              <a:t>Professional Development (examples)</a:t>
            </a:r>
          </a:p>
          <a:p>
            <a:pPr lvl="1">
              <a:lnSpc>
                <a:spcPct val="90000"/>
              </a:lnSpc>
            </a:pPr>
            <a:r>
              <a:rPr lang="en-US" sz="1800" b="1" smtClean="0">
                <a:latin typeface="Times New Roman" pitchFamily="18" charset="0"/>
              </a:rPr>
              <a:t>Statewide College Access Forum</a:t>
            </a:r>
          </a:p>
          <a:p>
            <a:pPr lvl="2">
              <a:lnSpc>
                <a:spcPct val="90000"/>
              </a:lnSpc>
              <a:buFontTx/>
              <a:buNone/>
            </a:pPr>
            <a:r>
              <a:rPr lang="en-US" sz="1800" smtClean="0">
                <a:latin typeface="Times New Roman" pitchFamily="18" charset="0"/>
              </a:rPr>
              <a:t>Annual offering for 200 college access professionals in K-12</a:t>
            </a:r>
          </a:p>
          <a:p>
            <a:pPr lvl="2">
              <a:lnSpc>
                <a:spcPct val="90000"/>
              </a:lnSpc>
              <a:buFontTx/>
              <a:buNone/>
            </a:pPr>
            <a:r>
              <a:rPr lang="en-US" sz="1800" smtClean="0">
                <a:latin typeface="Times New Roman" pitchFamily="18" charset="0"/>
              </a:rPr>
              <a:t>and higher education, along with other partners, to share best </a:t>
            </a:r>
          </a:p>
          <a:p>
            <a:pPr lvl="2">
              <a:lnSpc>
                <a:spcPct val="90000"/>
              </a:lnSpc>
              <a:buFontTx/>
              <a:buNone/>
            </a:pPr>
            <a:r>
              <a:rPr lang="en-US" sz="1800" smtClean="0">
                <a:latin typeface="Times New Roman" pitchFamily="18" charset="0"/>
              </a:rPr>
              <a:t>practices  </a:t>
            </a:r>
          </a:p>
          <a:p>
            <a:pPr lvl="2">
              <a:lnSpc>
                <a:spcPct val="90000"/>
              </a:lnSpc>
              <a:buFontTx/>
              <a:buNone/>
            </a:pPr>
            <a:endParaRPr lang="en-US" sz="1800" smtClean="0">
              <a:latin typeface="Times New Roman" pitchFamily="18" charset="0"/>
            </a:endParaRPr>
          </a:p>
          <a:p>
            <a:pPr lvl="1">
              <a:lnSpc>
                <a:spcPct val="90000"/>
              </a:lnSpc>
            </a:pPr>
            <a:r>
              <a:rPr lang="en-US" sz="1800" b="1" smtClean="0">
                <a:latin typeface="Times New Roman" pitchFamily="18" charset="0"/>
              </a:rPr>
              <a:t>Summer Institute and Topical Meetings</a:t>
            </a:r>
          </a:p>
          <a:p>
            <a:pPr lvl="2">
              <a:lnSpc>
                <a:spcPct val="90000"/>
              </a:lnSpc>
            </a:pPr>
            <a:r>
              <a:rPr lang="en-US" sz="1800" smtClean="0">
                <a:latin typeface="Times New Roman" pitchFamily="18" charset="0"/>
              </a:rPr>
              <a:t>Year 01 – Developing a college-going culture by setting goals,      </a:t>
            </a:r>
          </a:p>
          <a:p>
            <a:pPr lvl="2">
              <a:lnSpc>
                <a:spcPct val="90000"/>
              </a:lnSpc>
              <a:buFontTx/>
              <a:buNone/>
            </a:pPr>
            <a:r>
              <a:rPr lang="en-US" sz="1800" smtClean="0">
                <a:latin typeface="Times New Roman" pitchFamily="18" charset="0"/>
              </a:rPr>
              <a:t>                    building community partnerships, data-driven decision    </a:t>
            </a:r>
          </a:p>
          <a:p>
            <a:pPr lvl="2">
              <a:lnSpc>
                <a:spcPct val="90000"/>
              </a:lnSpc>
              <a:buFontTx/>
              <a:buNone/>
            </a:pPr>
            <a:r>
              <a:rPr lang="en-US" sz="1800" smtClean="0">
                <a:latin typeface="Times New Roman" pitchFamily="18" charset="0"/>
              </a:rPr>
              <a:t>                    making</a:t>
            </a:r>
          </a:p>
          <a:p>
            <a:pPr lvl="2">
              <a:lnSpc>
                <a:spcPct val="90000"/>
              </a:lnSpc>
            </a:pPr>
            <a:r>
              <a:rPr lang="en-US" sz="1800" smtClean="0">
                <a:latin typeface="Times New Roman" pitchFamily="18" charset="0"/>
              </a:rPr>
              <a:t>Year 02 – High School transition and postsecondary services</a:t>
            </a:r>
          </a:p>
          <a:p>
            <a:pPr lvl="2">
              <a:lnSpc>
                <a:spcPct val="90000"/>
              </a:lnSpc>
            </a:pPr>
            <a:r>
              <a:rPr lang="en-US" sz="1800" smtClean="0">
                <a:latin typeface="Times New Roman" pitchFamily="18" charset="0"/>
              </a:rPr>
              <a:t>Year 03 – Maximizing family engagement and using CFNC</a:t>
            </a:r>
          </a:p>
          <a:p>
            <a:pPr lvl="2">
              <a:lnSpc>
                <a:spcPct val="90000"/>
              </a:lnSpc>
            </a:pPr>
            <a:r>
              <a:rPr lang="en-US" sz="1800" smtClean="0">
                <a:latin typeface="Times New Roman" pitchFamily="18" charset="0"/>
              </a:rPr>
              <a:t>Year 04 – Strengthening community partnerships</a:t>
            </a:r>
          </a:p>
          <a:p>
            <a:pPr lvl="2">
              <a:lnSpc>
                <a:spcPct val="90000"/>
              </a:lnSpc>
            </a:pPr>
            <a:r>
              <a:rPr lang="en-US" sz="1800" smtClean="0">
                <a:latin typeface="Times New Roman" pitchFamily="18" charset="0"/>
              </a:rPr>
              <a:t>Year 05 – FAFSA guidelines and postsecondary transition</a:t>
            </a:r>
          </a:p>
          <a:p>
            <a:pPr lvl="2">
              <a:lnSpc>
                <a:spcPct val="90000"/>
              </a:lnSpc>
            </a:pPr>
            <a:r>
              <a:rPr lang="en-US" sz="1800" smtClean="0">
                <a:latin typeface="Times New Roman" pitchFamily="18" charset="0"/>
              </a:rPr>
              <a:t>Year 06 – Sustainability and strategic planning</a:t>
            </a:r>
          </a:p>
          <a:p>
            <a:pPr lvl="2">
              <a:lnSpc>
                <a:spcPct val="90000"/>
              </a:lnSpc>
            </a:pPr>
            <a:r>
              <a:rPr lang="en-US" sz="1800" smtClean="0">
                <a:latin typeface="Times New Roman" pitchFamily="18" charset="0"/>
              </a:rPr>
              <a:t>Year 07 – Evaluating and replicating what works </a:t>
            </a:r>
          </a:p>
          <a:p>
            <a:pPr lvl="2">
              <a:lnSpc>
                <a:spcPct val="90000"/>
              </a:lnSpc>
              <a:buFontTx/>
              <a:buNone/>
            </a:pPr>
            <a:r>
              <a:rPr lang="en-US" sz="1800" smtClean="0">
                <a:latin typeface="Times New Roman" pitchFamily="18" charset="0"/>
              </a:rPr>
              <a:t>                    in college access programming</a:t>
            </a:r>
          </a:p>
          <a:p>
            <a:pPr lvl="1">
              <a:lnSpc>
                <a:spcPct val="90000"/>
              </a:lnSpc>
            </a:pPr>
            <a:endParaRPr lang="en-US" sz="1800" b="1" smtClean="0">
              <a:latin typeface="Times New Roman" pitchFamily="18" charset="0"/>
            </a:endParaRPr>
          </a:p>
          <a:p>
            <a:pPr lvl="1">
              <a:lnSpc>
                <a:spcPct val="90000"/>
              </a:lnSpc>
            </a:pPr>
            <a:endParaRPr lang="en-US" sz="1800" b="1" smtClean="0">
              <a:latin typeface="Times New Roman" pitchFamily="18" charset="0"/>
            </a:endParaRPr>
          </a:p>
          <a:p>
            <a:pPr lvl="1">
              <a:lnSpc>
                <a:spcPct val="90000"/>
              </a:lnSpc>
              <a:buFontTx/>
              <a:buNone/>
            </a:pPr>
            <a:endParaRPr lang="en-US" smtClean="0"/>
          </a:p>
        </p:txBody>
      </p:sp>
      <p:pic>
        <p:nvPicPr>
          <p:cNvPr id="25604"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28600" y="304800"/>
            <a:ext cx="6858000" cy="685800"/>
          </a:xfrm>
        </p:spPr>
        <p:txBody>
          <a:bodyPr/>
          <a:lstStyle/>
          <a:p>
            <a:r>
              <a:rPr lang="en-US" sz="2800" smtClean="0"/>
              <a:t>Services </a:t>
            </a:r>
            <a:r>
              <a:rPr lang="en-US" smtClean="0"/>
              <a:t>Provided</a:t>
            </a:r>
            <a:r>
              <a:rPr lang="en-US" sz="2800" smtClean="0"/>
              <a:t> by State Office</a:t>
            </a:r>
          </a:p>
        </p:txBody>
      </p:sp>
      <p:sp>
        <p:nvSpPr>
          <p:cNvPr id="26627" name="Content Placeholder 2"/>
          <p:cNvSpPr>
            <a:spLocks noGrp="1"/>
          </p:cNvSpPr>
          <p:nvPr>
            <p:ph idx="4294967295"/>
          </p:nvPr>
        </p:nvSpPr>
        <p:spPr>
          <a:xfrm>
            <a:off x="685800" y="990600"/>
            <a:ext cx="8077200" cy="5334000"/>
          </a:xfrm>
        </p:spPr>
        <p:txBody>
          <a:bodyPr/>
          <a:lstStyle/>
          <a:p>
            <a:pPr>
              <a:buFontTx/>
              <a:buNone/>
            </a:pPr>
            <a:endParaRPr lang="en-US" b="1" smtClean="0">
              <a:latin typeface="Times New Roman" pitchFamily="18" charset="0"/>
            </a:endParaRPr>
          </a:p>
          <a:p>
            <a:pPr>
              <a:buFontTx/>
              <a:buNone/>
            </a:pPr>
            <a:r>
              <a:rPr lang="en-US" b="1" smtClean="0">
                <a:latin typeface="Times New Roman" pitchFamily="18" charset="0"/>
              </a:rPr>
              <a:t>Professional Development (examples)</a:t>
            </a:r>
          </a:p>
          <a:p>
            <a:pPr lvl="1">
              <a:lnSpc>
                <a:spcPct val="90000"/>
              </a:lnSpc>
            </a:pPr>
            <a:r>
              <a:rPr lang="en-US" sz="1800" smtClean="0">
                <a:latin typeface="Times New Roman" pitchFamily="18" charset="0"/>
              </a:rPr>
              <a:t>Annual meetings: Superintendents, Liaisons, NC WISE data managers</a:t>
            </a:r>
          </a:p>
          <a:p>
            <a:pPr lvl="1">
              <a:lnSpc>
                <a:spcPct val="90000"/>
              </a:lnSpc>
            </a:pPr>
            <a:r>
              <a:rPr lang="en-US" sz="1800" smtClean="0">
                <a:latin typeface="Times New Roman" pitchFamily="18" charset="0"/>
              </a:rPr>
              <a:t>Quarterly GEAR UP Coordinator and Family and Community Facilitator training</a:t>
            </a:r>
          </a:p>
          <a:p>
            <a:pPr lvl="1">
              <a:lnSpc>
                <a:spcPct val="90000"/>
              </a:lnSpc>
            </a:pPr>
            <a:r>
              <a:rPr lang="en-US" sz="1800" smtClean="0">
                <a:latin typeface="Times New Roman" pitchFamily="18" charset="0"/>
              </a:rPr>
              <a:t>SAS Curriculum Pathways training</a:t>
            </a:r>
          </a:p>
          <a:p>
            <a:pPr lvl="1">
              <a:lnSpc>
                <a:spcPct val="90000"/>
              </a:lnSpc>
            </a:pPr>
            <a:r>
              <a:rPr lang="en-US" sz="1800" smtClean="0">
                <a:latin typeface="Times New Roman" pitchFamily="18" charset="0"/>
              </a:rPr>
              <a:t>CFNC and Bridges training</a:t>
            </a:r>
          </a:p>
          <a:p>
            <a:pPr lvl="1">
              <a:lnSpc>
                <a:spcPct val="90000"/>
              </a:lnSpc>
            </a:pPr>
            <a:r>
              <a:rPr lang="en-US" sz="1800" smtClean="0">
                <a:latin typeface="Times New Roman" pitchFamily="18" charset="0"/>
              </a:rPr>
              <a:t>Finance and data collection training</a:t>
            </a:r>
          </a:p>
          <a:p>
            <a:pPr lvl="1">
              <a:lnSpc>
                <a:spcPct val="90000"/>
              </a:lnSpc>
            </a:pPr>
            <a:endParaRPr lang="en-US" sz="1800" b="1" smtClean="0">
              <a:latin typeface="Times New Roman" pitchFamily="18" charset="0"/>
            </a:endParaRPr>
          </a:p>
          <a:p>
            <a:pPr lvl="1">
              <a:lnSpc>
                <a:spcPct val="90000"/>
              </a:lnSpc>
            </a:pPr>
            <a:endParaRPr lang="en-US" sz="1800" b="1" smtClean="0">
              <a:latin typeface="Times New Roman" pitchFamily="18" charset="0"/>
            </a:endParaRPr>
          </a:p>
          <a:p>
            <a:pPr lvl="1">
              <a:lnSpc>
                <a:spcPct val="90000"/>
              </a:lnSpc>
              <a:buFontTx/>
              <a:buNone/>
            </a:pPr>
            <a:endParaRPr lang="en-US" smtClean="0"/>
          </a:p>
        </p:txBody>
      </p:sp>
      <p:pic>
        <p:nvPicPr>
          <p:cNvPr id="26628"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Research and Evaluation System</a:t>
            </a:r>
          </a:p>
        </p:txBody>
      </p:sp>
      <p:sp>
        <p:nvSpPr>
          <p:cNvPr id="27651" name="Rectangle 3"/>
          <p:cNvSpPr>
            <a:spLocks noGrp="1" noChangeArrowheads="1"/>
          </p:cNvSpPr>
          <p:nvPr>
            <p:ph type="body" idx="1"/>
          </p:nvPr>
        </p:nvSpPr>
        <p:spPr>
          <a:xfrm>
            <a:off x="685800" y="1066800"/>
            <a:ext cx="7772400" cy="4876800"/>
          </a:xfrm>
        </p:spPr>
        <p:txBody>
          <a:bodyPr/>
          <a:lstStyle/>
          <a:p>
            <a:pPr>
              <a:buFontTx/>
              <a:buNone/>
            </a:pPr>
            <a:r>
              <a:rPr lang="en-US" b="1" smtClean="0">
                <a:latin typeface="Times New Roman" pitchFamily="18" charset="0"/>
              </a:rPr>
              <a:t>Data Collection</a:t>
            </a:r>
            <a:r>
              <a:rPr lang="en-US" smtClean="0">
                <a:latin typeface="Times New Roman" pitchFamily="18" charset="0"/>
              </a:rPr>
              <a:t> </a:t>
            </a:r>
          </a:p>
          <a:p>
            <a:r>
              <a:rPr lang="en-US" sz="1800" smtClean="0">
                <a:latin typeface="Times New Roman" pitchFamily="18" charset="0"/>
              </a:rPr>
              <a:t>Individual student data</a:t>
            </a:r>
          </a:p>
          <a:p>
            <a:r>
              <a:rPr lang="en-US" sz="1800" smtClean="0">
                <a:latin typeface="Times New Roman" pitchFamily="18" charset="0"/>
              </a:rPr>
              <a:t>Web-based data portal for student and parent service data tied with academic data</a:t>
            </a:r>
          </a:p>
          <a:p>
            <a:r>
              <a:rPr lang="en-US" sz="1800" smtClean="0">
                <a:latin typeface="Times New Roman" pitchFamily="18" charset="0"/>
              </a:rPr>
              <a:t>Web-based data portal for professional development data</a:t>
            </a:r>
          </a:p>
          <a:p>
            <a:r>
              <a:rPr lang="en-US" sz="1800" smtClean="0">
                <a:latin typeface="Times New Roman" pitchFamily="18" charset="0"/>
              </a:rPr>
              <a:t>Bi-annual academic data collection directly from NC Wise</a:t>
            </a:r>
          </a:p>
          <a:p>
            <a:r>
              <a:rPr lang="en-US" sz="1800" smtClean="0">
                <a:latin typeface="Times New Roman" pitchFamily="18" charset="0"/>
              </a:rPr>
              <a:t>National Student Clearinghouse</a:t>
            </a:r>
          </a:p>
          <a:p>
            <a:r>
              <a:rPr lang="en-US" sz="1800" smtClean="0">
                <a:latin typeface="Times New Roman" pitchFamily="18" charset="0"/>
              </a:rPr>
              <a:t>Statewide collaboration of all GEAR UP grants in North Carolina that were funded in 2005 (Participation in the state GEAR UP database.)</a:t>
            </a:r>
          </a:p>
          <a:p>
            <a:pPr lvl="1"/>
            <a:r>
              <a:rPr lang="en-US" sz="1800" smtClean="0">
                <a:latin typeface="Times New Roman" pitchFamily="18" charset="0"/>
              </a:rPr>
              <a:t>GEAR UP North Carolina (State Grant)</a:t>
            </a:r>
          </a:p>
          <a:p>
            <a:pPr lvl="1"/>
            <a:r>
              <a:rPr lang="en-US" sz="1800" smtClean="0">
                <a:latin typeface="Times New Roman" pitchFamily="18" charset="0"/>
              </a:rPr>
              <a:t>Appalachian GEAR UP Partnership (Partnership Grant)</a:t>
            </a:r>
          </a:p>
          <a:p>
            <a:pPr lvl="1"/>
            <a:r>
              <a:rPr lang="en-US" sz="1800" smtClean="0">
                <a:latin typeface="Times New Roman" pitchFamily="18" charset="0"/>
              </a:rPr>
              <a:t>Southwestern Community College GEAR UP (Partnership Grant)</a:t>
            </a:r>
          </a:p>
          <a:p>
            <a:pPr lvl="1"/>
            <a:r>
              <a:rPr lang="en-US" sz="1800" smtClean="0">
                <a:latin typeface="Times New Roman" pitchFamily="18" charset="0"/>
              </a:rPr>
              <a:t>GEAR UP Johnston County Schools (Partnership Grant)</a:t>
            </a:r>
          </a:p>
          <a:p>
            <a:endParaRPr lang="en-US" sz="1800" smtClean="0">
              <a:latin typeface="Times New Roman" pitchFamily="18" charset="0"/>
            </a:endParaRPr>
          </a:p>
          <a:p>
            <a:endParaRPr lang="en-US" smtClean="0">
              <a:latin typeface="Times New Roman" pitchFamily="18" charset="0"/>
            </a:endParaRPr>
          </a:p>
        </p:txBody>
      </p:sp>
      <p:pic>
        <p:nvPicPr>
          <p:cNvPr id="27652"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Student Services</a:t>
            </a:r>
          </a:p>
        </p:txBody>
      </p:sp>
      <p:sp>
        <p:nvSpPr>
          <p:cNvPr id="28675" name="Rectangle 3"/>
          <p:cNvSpPr>
            <a:spLocks noGrp="1" noChangeArrowheads="1"/>
          </p:cNvSpPr>
          <p:nvPr>
            <p:ph type="body" idx="1"/>
          </p:nvPr>
        </p:nvSpPr>
        <p:spPr>
          <a:xfrm>
            <a:off x="533400" y="1143000"/>
            <a:ext cx="8686800" cy="5181600"/>
          </a:xfrm>
        </p:spPr>
        <p:txBody>
          <a:bodyPr/>
          <a:lstStyle/>
          <a:p>
            <a:pPr>
              <a:buFontTx/>
              <a:buNone/>
            </a:pPr>
            <a:r>
              <a:rPr lang="en-US" b="1" smtClean="0">
                <a:latin typeface="Times New Roman" pitchFamily="18" charset="0"/>
              </a:rPr>
              <a:t>Student Services Data Collected</a:t>
            </a:r>
          </a:p>
          <a:p>
            <a:pPr lvl="1"/>
            <a:r>
              <a:rPr lang="en-US" sz="1800" smtClean="0">
                <a:latin typeface="Times New Roman" pitchFamily="18" charset="0"/>
              </a:rPr>
              <a:t>Tutoring/homework assistance/academic enrichment</a:t>
            </a:r>
          </a:p>
          <a:p>
            <a:pPr lvl="1"/>
            <a:r>
              <a:rPr lang="en-US" sz="1800" smtClean="0">
                <a:latin typeface="Times New Roman" pitchFamily="18" charset="0"/>
              </a:rPr>
              <a:t>Rigorous academic curricula</a:t>
            </a:r>
          </a:p>
          <a:p>
            <a:pPr lvl="1"/>
            <a:r>
              <a:rPr lang="en-US" sz="1800" smtClean="0">
                <a:latin typeface="Times New Roman" pitchFamily="18" charset="0"/>
              </a:rPr>
              <a:t>Comprehensive Mentoring</a:t>
            </a:r>
          </a:p>
          <a:p>
            <a:pPr lvl="1"/>
            <a:r>
              <a:rPr lang="en-US" sz="1800" smtClean="0">
                <a:latin typeface="Times New Roman" pitchFamily="18" charset="0"/>
              </a:rPr>
              <a:t>Computer-assisted labs</a:t>
            </a:r>
          </a:p>
          <a:p>
            <a:pPr lvl="1"/>
            <a:r>
              <a:rPr lang="en-US" sz="1800" smtClean="0">
                <a:latin typeface="Times New Roman" pitchFamily="18" charset="0"/>
              </a:rPr>
              <a:t>Financial aid counseling/advising</a:t>
            </a:r>
          </a:p>
          <a:p>
            <a:pPr lvl="1"/>
            <a:r>
              <a:rPr lang="en-US" sz="1800" smtClean="0">
                <a:latin typeface="Times New Roman" pitchFamily="18" charset="0"/>
              </a:rPr>
              <a:t>Counseling/advising/academic planning/career counseling</a:t>
            </a:r>
          </a:p>
          <a:p>
            <a:pPr lvl="1"/>
            <a:r>
              <a:rPr lang="en-US" sz="1800" smtClean="0">
                <a:latin typeface="Times New Roman" pitchFamily="18" charset="0"/>
              </a:rPr>
              <a:t>College visits/college student shadowing</a:t>
            </a:r>
          </a:p>
          <a:p>
            <a:pPr lvl="1"/>
            <a:r>
              <a:rPr lang="en-US" sz="1800" smtClean="0">
                <a:latin typeface="Times New Roman" pitchFamily="18" charset="0"/>
              </a:rPr>
              <a:t>Job site visits/job shadowing </a:t>
            </a:r>
          </a:p>
          <a:p>
            <a:pPr lvl="1"/>
            <a:r>
              <a:rPr lang="en-US" sz="1800" smtClean="0">
                <a:latin typeface="Times New Roman" pitchFamily="18" charset="0"/>
              </a:rPr>
              <a:t>Summer programs: district organized and residential on NC college campuses</a:t>
            </a:r>
          </a:p>
          <a:p>
            <a:pPr lvl="1"/>
            <a:r>
              <a:rPr lang="en-US" sz="1800" smtClean="0">
                <a:latin typeface="Times New Roman" pitchFamily="18" charset="0"/>
              </a:rPr>
              <a:t>Educational field trips </a:t>
            </a:r>
          </a:p>
          <a:p>
            <a:pPr lvl="1"/>
            <a:r>
              <a:rPr lang="en-US" sz="1800" smtClean="0">
                <a:latin typeface="Times New Roman" pitchFamily="18" charset="0"/>
              </a:rPr>
              <a:t>Workshops </a:t>
            </a:r>
          </a:p>
          <a:p>
            <a:pPr lvl="1"/>
            <a:r>
              <a:rPr lang="en-US" sz="1800" smtClean="0">
                <a:latin typeface="Times New Roman" pitchFamily="18" charset="0"/>
              </a:rPr>
              <a:t>Family events</a:t>
            </a:r>
          </a:p>
          <a:p>
            <a:pPr lvl="1"/>
            <a:r>
              <a:rPr lang="en-US" sz="1800" smtClean="0">
                <a:latin typeface="Times New Roman" pitchFamily="18" charset="0"/>
              </a:rPr>
              <a:t>Cultural events</a:t>
            </a:r>
          </a:p>
        </p:txBody>
      </p:sp>
      <p:pic>
        <p:nvPicPr>
          <p:cNvPr id="28676"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Parent Services</a:t>
            </a:r>
          </a:p>
        </p:txBody>
      </p:sp>
      <p:sp>
        <p:nvSpPr>
          <p:cNvPr id="29699" name="Rectangle 3"/>
          <p:cNvSpPr>
            <a:spLocks noGrp="1" noChangeArrowheads="1"/>
          </p:cNvSpPr>
          <p:nvPr>
            <p:ph type="body" idx="1"/>
          </p:nvPr>
        </p:nvSpPr>
        <p:spPr>
          <a:xfrm>
            <a:off x="685800" y="1143000"/>
            <a:ext cx="8153400" cy="4572000"/>
          </a:xfrm>
        </p:spPr>
        <p:txBody>
          <a:bodyPr/>
          <a:lstStyle/>
          <a:p>
            <a:pPr>
              <a:buFontTx/>
              <a:buNone/>
            </a:pPr>
            <a:r>
              <a:rPr lang="en-US" b="1" smtClean="0">
                <a:latin typeface="Times New Roman" pitchFamily="18" charset="0"/>
              </a:rPr>
              <a:t>Parent Services Data Collected</a:t>
            </a:r>
          </a:p>
          <a:p>
            <a:pPr lvl="1"/>
            <a:r>
              <a:rPr lang="en-US" sz="1800" smtClean="0">
                <a:latin typeface="Times New Roman" pitchFamily="18" charset="0"/>
              </a:rPr>
              <a:t>Workshops on college preparation/financial aid </a:t>
            </a:r>
          </a:p>
          <a:p>
            <a:pPr lvl="1"/>
            <a:r>
              <a:rPr lang="en-US" sz="1800" smtClean="0">
                <a:latin typeface="Times New Roman" pitchFamily="18" charset="0"/>
              </a:rPr>
              <a:t>Counseling/advising</a:t>
            </a:r>
          </a:p>
          <a:p>
            <a:pPr lvl="1"/>
            <a:r>
              <a:rPr lang="en-US" sz="1800" smtClean="0">
                <a:latin typeface="Times New Roman" pitchFamily="18" charset="0"/>
              </a:rPr>
              <a:t>College visits </a:t>
            </a:r>
          </a:p>
          <a:p>
            <a:pPr lvl="1"/>
            <a:r>
              <a:rPr lang="en-US" sz="1800" smtClean="0">
                <a:latin typeface="Times New Roman" pitchFamily="18" charset="0"/>
              </a:rPr>
              <a:t>Family events</a:t>
            </a:r>
          </a:p>
        </p:txBody>
      </p:sp>
      <p:pic>
        <p:nvPicPr>
          <p:cNvPr id="29700"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Claim Reimbursement</a:t>
            </a:r>
          </a:p>
        </p:txBody>
      </p:sp>
      <p:sp>
        <p:nvSpPr>
          <p:cNvPr id="21507" name="Rectangle 3"/>
          <p:cNvSpPr>
            <a:spLocks noGrp="1" noChangeArrowheads="1"/>
          </p:cNvSpPr>
          <p:nvPr>
            <p:ph type="body" idx="1"/>
          </p:nvPr>
        </p:nvSpPr>
        <p:spPr>
          <a:xfrm>
            <a:off x="685800" y="1143000"/>
            <a:ext cx="8153400" cy="4800600"/>
          </a:xfrm>
        </p:spPr>
        <p:txBody>
          <a:bodyPr/>
          <a:lstStyle/>
          <a:p>
            <a:pPr marL="457200" indent="-457200">
              <a:buFontTx/>
              <a:buNone/>
              <a:defRPr/>
            </a:pPr>
            <a:r>
              <a:rPr lang="en-US" b="1" dirty="0" smtClean="0">
                <a:latin typeface="Times New Roman" pitchFamily="18" charset="0"/>
                <a:cs typeface="Times New Roman" pitchFamily="18" charset="0"/>
              </a:rPr>
              <a:t>How reimbursement works:		</a:t>
            </a:r>
          </a:p>
          <a:p>
            <a:pPr lvl="1">
              <a:buFont typeface="Arial" pitchFamily="34" charset="0"/>
              <a:buChar char="•"/>
              <a:defRPr/>
            </a:pPr>
            <a:r>
              <a:rPr lang="en-US" dirty="0" smtClean="0">
                <a:latin typeface="Times New Roman" pitchFamily="18" charset="0"/>
                <a:cs typeface="Times New Roman" pitchFamily="18" charset="0"/>
              </a:rPr>
              <a:t>Funded through a </a:t>
            </a:r>
            <a:r>
              <a:rPr lang="en-US" b="1" dirty="0" smtClean="0">
                <a:latin typeface="Times New Roman" pitchFamily="18" charset="0"/>
                <a:cs typeface="Times New Roman" pitchFamily="18" charset="0"/>
              </a:rPr>
              <a:t>yearly</a:t>
            </a:r>
            <a:r>
              <a:rPr lang="en-US" dirty="0" smtClean="0">
                <a:latin typeface="Times New Roman" pitchFamily="18" charset="0"/>
                <a:cs typeface="Times New Roman" pitchFamily="18" charset="0"/>
              </a:rPr>
              <a:t> subcontract </a:t>
            </a:r>
          </a:p>
          <a:p>
            <a:pPr lvl="1">
              <a:buFont typeface="Arial" pitchFamily="34" charset="0"/>
              <a:buChar char="•"/>
              <a:defRPr/>
            </a:pPr>
            <a:r>
              <a:rPr lang="en-US" b="1" dirty="0" smtClean="0">
                <a:latin typeface="Times New Roman" pitchFamily="18" charset="0"/>
                <a:cs typeface="Times New Roman" pitchFamily="18" charset="0"/>
              </a:rPr>
              <a:t>Annual </a:t>
            </a:r>
            <a:r>
              <a:rPr lang="en-US" dirty="0" smtClean="0">
                <a:latin typeface="Times New Roman" pitchFamily="18" charset="0"/>
                <a:cs typeface="Times New Roman" pitchFamily="18" charset="0"/>
              </a:rPr>
              <a:t>work plan and corresponding budget determine  programming</a:t>
            </a:r>
          </a:p>
          <a:p>
            <a:pPr lvl="1">
              <a:buFont typeface="Arial" pitchFamily="34" charset="0"/>
              <a:buChar char="•"/>
              <a:defRPr/>
            </a:pPr>
            <a:r>
              <a:rPr lang="en-US" dirty="0" smtClean="0">
                <a:latin typeface="Times New Roman" pitchFamily="18" charset="0"/>
                <a:cs typeface="Times New Roman" pitchFamily="18" charset="0"/>
              </a:rPr>
              <a:t>District reimbursed </a:t>
            </a:r>
            <a:r>
              <a:rPr lang="en-US" b="1" dirty="0" smtClean="0">
                <a:latin typeface="Times New Roman" pitchFamily="18" charset="0"/>
                <a:cs typeface="Times New Roman" pitchFamily="18" charset="0"/>
              </a:rPr>
              <a:t>monthly </a:t>
            </a:r>
            <a:r>
              <a:rPr lang="en-US" dirty="0" smtClean="0">
                <a:latin typeface="Times New Roman" pitchFamily="18" charset="0"/>
                <a:cs typeface="Times New Roman" pitchFamily="18" charset="0"/>
              </a:rPr>
              <a:t>via a claim reimbursement form provided by GEAR UP NC State Office</a:t>
            </a:r>
            <a:endParaRPr lang="en-US" b="1" dirty="0" smtClean="0">
              <a:latin typeface="Times New Roman" pitchFamily="18" charset="0"/>
              <a:cs typeface="Times New Roman" pitchFamily="18" charset="0"/>
            </a:endParaRPr>
          </a:p>
          <a:p>
            <a:pPr lvl="1">
              <a:buFont typeface="Arial" pitchFamily="34" charset="0"/>
              <a:buChar char="•"/>
              <a:defRPr/>
            </a:pPr>
            <a:r>
              <a:rPr lang="en-US" dirty="0" smtClean="0">
                <a:latin typeface="Times New Roman" pitchFamily="18" charset="0"/>
                <a:cs typeface="Times New Roman" pitchFamily="18" charset="0"/>
              </a:rPr>
              <a:t>Claims due by 15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of following month (ex. June claim due July 15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a:t>
            </a:r>
          </a:p>
          <a:p>
            <a:pPr lvl="1">
              <a:buFont typeface="Arial" pitchFamily="34" charset="0"/>
              <a:buChar char="•"/>
              <a:defRPr/>
            </a:pPr>
            <a:r>
              <a:rPr lang="en-US" dirty="0" smtClean="0">
                <a:latin typeface="Times New Roman" pitchFamily="18" charset="0"/>
                <a:cs typeface="Times New Roman" pitchFamily="18" charset="0"/>
              </a:rPr>
              <a:t>All claims for reimbursement must be tied to data entry.  If an activity is not documented in the student services database, then reimbursement may be denied.  Training will be provided for database.</a:t>
            </a:r>
          </a:p>
          <a:p>
            <a:pPr lvl="1">
              <a:buFont typeface="Arial" pitchFamily="34" charset="0"/>
              <a:buChar char="•"/>
              <a:defRPr/>
            </a:pPr>
            <a:r>
              <a:rPr lang="en-US" dirty="0" smtClean="0">
                <a:latin typeface="Times New Roman" pitchFamily="18" charset="0"/>
                <a:cs typeface="Times New Roman" pitchFamily="18" charset="0"/>
              </a:rPr>
              <a:t>ALL expenditures listed must be correct and allowable, reasonable, and allocable.  Getting </a:t>
            </a:r>
            <a:r>
              <a:rPr lang="en-US" b="1" dirty="0" smtClean="0">
                <a:latin typeface="Times New Roman" pitchFamily="18" charset="0"/>
                <a:cs typeface="Times New Roman" pitchFamily="18" charset="0"/>
              </a:rPr>
              <a:t>pre-approval </a:t>
            </a:r>
            <a:r>
              <a:rPr lang="en-US" dirty="0" smtClean="0">
                <a:latin typeface="Times New Roman" pitchFamily="18" charset="0"/>
                <a:cs typeface="Times New Roman" pitchFamily="18" charset="0"/>
              </a:rPr>
              <a:t>for expenditures from GEAR UP NC State Office will alleviate the confusion about </a:t>
            </a:r>
            <a:r>
              <a:rPr lang="en-US" b="1" i="1" dirty="0" smtClean="0">
                <a:latin typeface="Times New Roman" pitchFamily="18" charset="0"/>
                <a:cs typeface="Times New Roman" pitchFamily="18" charset="0"/>
              </a:rPr>
              <a:t>allowable</a:t>
            </a:r>
            <a:r>
              <a:rPr lang="en-US" i="1" dirty="0" smtClean="0">
                <a:latin typeface="Times New Roman" pitchFamily="18" charset="0"/>
                <a:cs typeface="Times New Roman" pitchFamily="18" charset="0"/>
              </a:rPr>
              <a:t>.  </a:t>
            </a:r>
            <a:r>
              <a:rPr lang="en-US" smtClean="0">
                <a:latin typeface="Times New Roman" pitchFamily="18" charset="0"/>
                <a:cs typeface="Times New Roman" pitchFamily="18" charset="0"/>
              </a:rPr>
              <a:t>GEAR UP NC State Office will </a:t>
            </a:r>
            <a:r>
              <a:rPr lang="en-US" dirty="0" smtClean="0">
                <a:latin typeface="Times New Roman" pitchFamily="18" charset="0"/>
                <a:cs typeface="Times New Roman" pitchFamily="18" charset="0"/>
              </a:rPr>
              <a:t>provide a form that can be used monthly to assist in the approval process.</a:t>
            </a:r>
            <a:endParaRPr lang="en-US" i="1" dirty="0" smtClean="0">
              <a:latin typeface="Times New Roman" pitchFamily="18" charset="0"/>
              <a:cs typeface="Times New Roman" pitchFamily="18" charset="0"/>
            </a:endParaRPr>
          </a:p>
          <a:p>
            <a:pPr>
              <a:buFontTx/>
              <a:buNone/>
              <a:defRPr/>
            </a:pPr>
            <a:endParaRPr lang="en-US" dirty="0" smtClean="0">
              <a:latin typeface="Times New Roman" pitchFamily="18" charset="0"/>
            </a:endParaRPr>
          </a:p>
        </p:txBody>
      </p:sp>
      <p:pic>
        <p:nvPicPr>
          <p:cNvPr id="30724"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GEAR UP Contacts</a:t>
            </a:r>
          </a:p>
        </p:txBody>
      </p:sp>
      <p:sp>
        <p:nvSpPr>
          <p:cNvPr id="31747" name="Content Placeholder 2"/>
          <p:cNvSpPr>
            <a:spLocks noGrp="1"/>
          </p:cNvSpPr>
          <p:nvPr>
            <p:ph idx="1"/>
          </p:nvPr>
        </p:nvSpPr>
        <p:spPr/>
        <p:txBody>
          <a:bodyPr/>
          <a:lstStyle/>
          <a:p>
            <a:pPr>
              <a:buFontTx/>
              <a:buNone/>
            </a:pP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Contact Information</a:t>
            </a:r>
          </a:p>
          <a:p>
            <a:pPr lvl="2">
              <a:buFontTx/>
              <a:buNone/>
            </a:pPr>
            <a:r>
              <a:rPr lang="en-US" smtClean="0">
                <a:latin typeface="Times New Roman" pitchFamily="18" charset="0"/>
                <a:cs typeface="Times New Roman" pitchFamily="18" charset="0"/>
              </a:rPr>
              <a:t>Melissa Caperton</a:t>
            </a:r>
          </a:p>
          <a:p>
            <a:pPr lvl="2">
              <a:buFontTx/>
              <a:buNone/>
            </a:pPr>
            <a:r>
              <a:rPr lang="en-US" smtClean="0">
                <a:latin typeface="Times New Roman" pitchFamily="18" charset="0"/>
                <a:cs typeface="Times New Roman" pitchFamily="18" charset="0"/>
              </a:rPr>
              <a:t>Director</a:t>
            </a:r>
          </a:p>
          <a:p>
            <a:pPr lvl="2">
              <a:buFontTx/>
              <a:buNone/>
            </a:pPr>
            <a:r>
              <a:rPr lang="en-US" smtClean="0">
                <a:latin typeface="Times New Roman" pitchFamily="18" charset="0"/>
                <a:cs typeface="Times New Roman" pitchFamily="18" charset="0"/>
              </a:rPr>
              <a:t>GEAR UP North Carolina</a:t>
            </a:r>
          </a:p>
          <a:p>
            <a:pPr lvl="2">
              <a:buFontTx/>
              <a:buNone/>
            </a:pPr>
            <a:r>
              <a:rPr lang="en-US" smtClean="0">
                <a:latin typeface="Times New Roman" pitchFamily="18" charset="0"/>
                <a:cs typeface="Times New Roman" pitchFamily="18" charset="0"/>
                <a:hlinkClick r:id="rId2"/>
              </a:rPr>
              <a:t>mcaperton@northcarolina.edu</a:t>
            </a:r>
            <a:endParaRPr lang="en-US" smtClean="0">
              <a:latin typeface="Times New Roman" pitchFamily="18" charset="0"/>
              <a:cs typeface="Times New Roman" pitchFamily="18" charset="0"/>
            </a:endParaRPr>
          </a:p>
          <a:p>
            <a:pPr lvl="2">
              <a:buFontTx/>
              <a:buNone/>
            </a:pPr>
            <a:r>
              <a:rPr lang="en-US" smtClean="0">
                <a:latin typeface="Times New Roman" pitchFamily="18" charset="0"/>
                <a:cs typeface="Times New Roman" pitchFamily="18" charset="0"/>
              </a:rPr>
              <a:t>919-962-3355	</a:t>
            </a:r>
          </a:p>
          <a:p>
            <a:pPr lvl="2">
              <a:buFontTx/>
              <a:buNone/>
            </a:pPr>
            <a:endParaRPr lang="en-US" smtClean="0">
              <a:latin typeface="Times New Roman" pitchFamily="18" charset="0"/>
              <a:cs typeface="Times New Roman" pitchFamily="18" charset="0"/>
            </a:endParaRPr>
          </a:p>
          <a:p>
            <a:pPr lvl="2">
              <a:buFontTx/>
              <a:buNone/>
            </a:pPr>
            <a:r>
              <a:rPr lang="en-US" smtClean="0">
                <a:latin typeface="Times New Roman" pitchFamily="18" charset="0"/>
                <a:cs typeface="Times New Roman" pitchFamily="18" charset="0"/>
              </a:rPr>
              <a:t>Donnelle Graham</a:t>
            </a:r>
          </a:p>
          <a:p>
            <a:pPr lvl="2">
              <a:buFontTx/>
              <a:buNone/>
            </a:pPr>
            <a:r>
              <a:rPr lang="en-US" smtClean="0">
                <a:latin typeface="Times New Roman" pitchFamily="18" charset="0"/>
                <a:cs typeface="Times New Roman" pitchFamily="18" charset="0"/>
              </a:rPr>
              <a:t>Director of Student Services</a:t>
            </a:r>
          </a:p>
          <a:p>
            <a:pPr lvl="2">
              <a:buFontTx/>
              <a:buNone/>
            </a:pPr>
            <a:r>
              <a:rPr lang="en-US" smtClean="0">
                <a:latin typeface="Times New Roman" pitchFamily="18" charset="0"/>
                <a:cs typeface="Times New Roman" pitchFamily="18" charset="0"/>
              </a:rPr>
              <a:t>GEAR UP North Carolina</a:t>
            </a:r>
          </a:p>
          <a:p>
            <a:pPr lvl="2">
              <a:buFontTx/>
              <a:buNone/>
            </a:pPr>
            <a:r>
              <a:rPr lang="en-US" smtClean="0">
                <a:latin typeface="Times New Roman" pitchFamily="18" charset="0"/>
                <a:cs typeface="Times New Roman" pitchFamily="18" charset="0"/>
                <a:hlinkClick r:id="rId3"/>
              </a:rPr>
              <a:t>grahamdo@northcarolina.edu</a:t>
            </a:r>
            <a:endParaRPr lang="en-US" smtClean="0">
              <a:latin typeface="Times New Roman" pitchFamily="18" charset="0"/>
              <a:cs typeface="Times New Roman" pitchFamily="18" charset="0"/>
            </a:endParaRPr>
          </a:p>
          <a:p>
            <a:pPr lvl="2">
              <a:buFontTx/>
              <a:buNone/>
            </a:pPr>
            <a:r>
              <a:rPr lang="en-US" smtClean="0">
                <a:latin typeface="Times New Roman" pitchFamily="18" charset="0"/>
                <a:cs typeface="Times New Roman" pitchFamily="18" charset="0"/>
              </a:rPr>
              <a:t>919-698-2755</a:t>
            </a:r>
          </a:p>
          <a:p>
            <a:pPr lvl="2">
              <a:buFontTx/>
              <a:buNone/>
            </a:pPr>
            <a:endParaRPr lang="en-US" b="1" smtClean="0">
              <a:latin typeface="Times New Roman" pitchFamily="18" charset="0"/>
              <a:cs typeface="Times New Roman" pitchFamily="18" charset="0"/>
            </a:endParaRPr>
          </a:p>
          <a:p>
            <a:pPr lvl="2">
              <a:buFontTx/>
              <a:buNone/>
            </a:pPr>
            <a:r>
              <a:rPr lang="en-US" b="1" smtClean="0">
                <a:latin typeface="Times New Roman" pitchFamily="18" charset="0"/>
                <a:cs typeface="Times New Roman" pitchFamily="18" charset="0"/>
              </a:rPr>
              <a:t>	</a:t>
            </a:r>
          </a:p>
        </p:txBody>
      </p:sp>
      <p:pic>
        <p:nvPicPr>
          <p:cNvPr id="31748" name="Picture 4" descr="GearUp_2c"/>
          <p:cNvPicPr>
            <a:picLocks noChangeAspect="1" noChangeArrowheads="1"/>
          </p:cNvPicPr>
          <p:nvPr/>
        </p:nvPicPr>
        <p:blipFill>
          <a:blip r:embed="rId4"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04800" y="304800"/>
            <a:ext cx="7848600" cy="609600"/>
          </a:xfrm>
        </p:spPr>
        <p:txBody>
          <a:bodyPr/>
          <a:lstStyle/>
          <a:p>
            <a:r>
              <a:rPr lang="en-US" sz="3200" smtClean="0">
                <a:latin typeface="Times New Roman" pitchFamily="18" charset="0"/>
              </a:rPr>
              <a:t>GEAR UP North Carolina - History</a:t>
            </a:r>
          </a:p>
        </p:txBody>
      </p:sp>
      <p:sp>
        <p:nvSpPr>
          <p:cNvPr id="8195" name="Rectangle 3"/>
          <p:cNvSpPr>
            <a:spLocks noGrp="1" noChangeArrowheads="1"/>
          </p:cNvSpPr>
          <p:nvPr>
            <p:ph type="body" idx="1"/>
          </p:nvPr>
        </p:nvSpPr>
        <p:spPr>
          <a:xfrm>
            <a:off x="685800" y="1219200"/>
            <a:ext cx="7772400" cy="4876800"/>
          </a:xfrm>
        </p:spPr>
        <p:txBody>
          <a:bodyPr/>
          <a:lstStyle/>
          <a:p>
            <a:pPr>
              <a:lnSpc>
                <a:spcPct val="90000"/>
              </a:lnSpc>
              <a:buFontTx/>
              <a:buNone/>
            </a:pPr>
            <a:r>
              <a:rPr lang="en-US" b="1" smtClean="0">
                <a:latin typeface="Times New Roman" pitchFamily="18" charset="0"/>
              </a:rPr>
              <a:t>2000</a:t>
            </a:r>
            <a:r>
              <a:rPr lang="en-US" smtClean="0">
                <a:latin typeface="Times New Roman" pitchFamily="18" charset="0"/>
              </a:rPr>
              <a:t>		</a:t>
            </a:r>
          </a:p>
          <a:p>
            <a:pPr lvl="1">
              <a:lnSpc>
                <a:spcPct val="90000"/>
              </a:lnSpc>
            </a:pPr>
            <a:r>
              <a:rPr lang="en-US" sz="1800" smtClean="0">
                <a:latin typeface="Times New Roman" pitchFamily="18" charset="0"/>
              </a:rPr>
              <a:t>First state grant awarded, 2000-2006</a:t>
            </a:r>
          </a:p>
          <a:p>
            <a:pPr lvl="1">
              <a:lnSpc>
                <a:spcPct val="90000"/>
              </a:lnSpc>
            </a:pPr>
            <a:r>
              <a:rPr lang="en-US" sz="1800" smtClean="0">
                <a:latin typeface="Times New Roman" pitchFamily="18" charset="0"/>
              </a:rPr>
              <a:t>15 school districts</a:t>
            </a:r>
          </a:p>
          <a:p>
            <a:pPr lvl="1">
              <a:lnSpc>
                <a:spcPct val="90000"/>
              </a:lnSpc>
            </a:pPr>
            <a:r>
              <a:rPr lang="en-US" sz="1800" smtClean="0">
                <a:latin typeface="Times New Roman" pitchFamily="18" charset="0"/>
              </a:rPr>
              <a:t>Approximately 8000 students, unduplicated</a:t>
            </a:r>
          </a:p>
          <a:p>
            <a:pPr lvl="1">
              <a:lnSpc>
                <a:spcPct val="90000"/>
              </a:lnSpc>
            </a:pPr>
            <a:r>
              <a:rPr lang="en-US" sz="1800" smtClean="0">
                <a:latin typeface="Times New Roman" pitchFamily="18" charset="0"/>
              </a:rPr>
              <a:t>$7,525,007 federal funding</a:t>
            </a:r>
          </a:p>
          <a:p>
            <a:pPr lvl="1">
              <a:lnSpc>
                <a:spcPct val="90000"/>
              </a:lnSpc>
            </a:pPr>
            <a:r>
              <a:rPr lang="en-US" sz="1800" smtClean="0">
                <a:latin typeface="Times New Roman" pitchFamily="18" charset="0"/>
              </a:rPr>
              <a:t>$7,726,401 local support</a:t>
            </a:r>
          </a:p>
          <a:p>
            <a:pPr lvl="1">
              <a:lnSpc>
                <a:spcPct val="90000"/>
              </a:lnSpc>
            </a:pPr>
            <a:r>
              <a:rPr lang="en-US" sz="1800" smtClean="0">
                <a:latin typeface="Times New Roman" pitchFamily="18" charset="0"/>
              </a:rPr>
              <a:t>Referred to as “Cohort I”</a:t>
            </a:r>
          </a:p>
          <a:p>
            <a:pPr lvl="1">
              <a:lnSpc>
                <a:spcPct val="90000"/>
              </a:lnSpc>
              <a:buFontTx/>
              <a:buNone/>
            </a:pPr>
            <a:endParaRPr lang="en-US" sz="1800" smtClean="0">
              <a:latin typeface="Times New Roman" pitchFamily="18" charset="0"/>
            </a:endParaRPr>
          </a:p>
          <a:p>
            <a:pPr>
              <a:lnSpc>
                <a:spcPct val="90000"/>
              </a:lnSpc>
              <a:buFontTx/>
              <a:buNone/>
            </a:pPr>
            <a:r>
              <a:rPr lang="en-US" b="1" smtClean="0">
                <a:latin typeface="Times New Roman" pitchFamily="18" charset="0"/>
              </a:rPr>
              <a:t>2005</a:t>
            </a:r>
            <a:r>
              <a:rPr lang="en-US" smtClean="0">
                <a:latin typeface="Times New Roman" pitchFamily="18" charset="0"/>
              </a:rPr>
              <a:t>		</a:t>
            </a:r>
          </a:p>
          <a:p>
            <a:pPr lvl="1">
              <a:lnSpc>
                <a:spcPct val="90000"/>
              </a:lnSpc>
            </a:pPr>
            <a:r>
              <a:rPr lang="en-US" sz="1800" smtClean="0">
                <a:latin typeface="Times New Roman" pitchFamily="18" charset="0"/>
              </a:rPr>
              <a:t>Second state grant, 2005-2011</a:t>
            </a:r>
          </a:p>
          <a:p>
            <a:pPr lvl="1">
              <a:lnSpc>
                <a:spcPct val="90000"/>
              </a:lnSpc>
            </a:pPr>
            <a:r>
              <a:rPr lang="en-US" sz="1800" smtClean="0">
                <a:latin typeface="Times New Roman" pitchFamily="18" charset="0"/>
              </a:rPr>
              <a:t>19 school districts</a:t>
            </a:r>
          </a:p>
          <a:p>
            <a:pPr lvl="1">
              <a:lnSpc>
                <a:spcPct val="90000"/>
              </a:lnSpc>
            </a:pPr>
            <a:r>
              <a:rPr lang="en-US" sz="1800" smtClean="0">
                <a:latin typeface="Times New Roman" pitchFamily="18" charset="0"/>
              </a:rPr>
              <a:t>Approximately 15,627</a:t>
            </a:r>
            <a:r>
              <a:rPr lang="en-US" sz="1800" smtClean="0">
                <a:solidFill>
                  <a:srgbClr val="FF0000"/>
                </a:solidFill>
                <a:latin typeface="Times New Roman" pitchFamily="18" charset="0"/>
              </a:rPr>
              <a:t> </a:t>
            </a:r>
            <a:r>
              <a:rPr lang="en-US" sz="1800" smtClean="0">
                <a:latin typeface="Times New Roman" pitchFamily="18" charset="0"/>
              </a:rPr>
              <a:t>students</a:t>
            </a:r>
          </a:p>
          <a:p>
            <a:pPr lvl="1">
              <a:lnSpc>
                <a:spcPct val="90000"/>
              </a:lnSpc>
            </a:pPr>
            <a:r>
              <a:rPr lang="en-US" sz="1800" smtClean="0">
                <a:latin typeface="Times New Roman" pitchFamily="18" charset="0"/>
              </a:rPr>
              <a:t>$19, 267,721 federal support over the six-year grant</a:t>
            </a:r>
          </a:p>
          <a:p>
            <a:pPr lvl="1">
              <a:lnSpc>
                <a:spcPct val="90000"/>
              </a:lnSpc>
            </a:pPr>
            <a:r>
              <a:rPr lang="en-US" sz="1800" smtClean="0">
                <a:latin typeface="Times New Roman" pitchFamily="18" charset="0"/>
              </a:rPr>
              <a:t>Equal match from state and local support</a:t>
            </a:r>
          </a:p>
          <a:p>
            <a:pPr lvl="1">
              <a:lnSpc>
                <a:spcPct val="90000"/>
              </a:lnSpc>
            </a:pPr>
            <a:r>
              <a:rPr lang="en-US" sz="1800" smtClean="0">
                <a:latin typeface="Times New Roman" pitchFamily="18" charset="0"/>
              </a:rPr>
              <a:t>Referred to as “Cohort II”</a:t>
            </a:r>
          </a:p>
          <a:p>
            <a:pPr lvl="1">
              <a:lnSpc>
                <a:spcPct val="90000"/>
              </a:lnSpc>
              <a:buFontTx/>
              <a:buNone/>
            </a:pPr>
            <a:endParaRPr lang="en-US" sz="1800" smtClean="0">
              <a:latin typeface="Times New Roman" pitchFamily="18" charset="0"/>
            </a:endParaRPr>
          </a:p>
          <a:p>
            <a:pPr>
              <a:lnSpc>
                <a:spcPct val="90000"/>
              </a:lnSpc>
            </a:pPr>
            <a:endParaRPr lang="en-US" sz="1800" smtClean="0">
              <a:latin typeface="Times New Roman" pitchFamily="18" charset="0"/>
            </a:endParaRPr>
          </a:p>
          <a:p>
            <a:pPr>
              <a:lnSpc>
                <a:spcPct val="90000"/>
              </a:lnSpc>
            </a:pPr>
            <a:endParaRPr lang="en-US" smtClean="0">
              <a:latin typeface="Times New Roman" pitchFamily="18" charset="0"/>
            </a:endParaRPr>
          </a:p>
          <a:p>
            <a:pPr>
              <a:lnSpc>
                <a:spcPct val="90000"/>
              </a:lnSpc>
            </a:pPr>
            <a:endParaRPr lang="en-US" smtClean="0">
              <a:latin typeface="Times New Roman" pitchFamily="18" charset="0"/>
            </a:endParaRPr>
          </a:p>
        </p:txBody>
      </p:sp>
      <p:pic>
        <p:nvPicPr>
          <p:cNvPr id="8196"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GEAR UP North Carolina - Current</a:t>
            </a:r>
          </a:p>
        </p:txBody>
      </p:sp>
      <p:sp>
        <p:nvSpPr>
          <p:cNvPr id="9219" name="Content Placeholder 2"/>
          <p:cNvSpPr>
            <a:spLocks noGrp="1"/>
          </p:cNvSpPr>
          <p:nvPr>
            <p:ph idx="1"/>
          </p:nvPr>
        </p:nvSpPr>
        <p:spPr>
          <a:xfrm>
            <a:off x="381000" y="1066800"/>
            <a:ext cx="7772400" cy="5410200"/>
          </a:xfrm>
        </p:spPr>
        <p:txBody>
          <a:bodyPr/>
          <a:lstStyle/>
          <a:p>
            <a:pPr>
              <a:buFontTx/>
              <a:buNone/>
            </a:pPr>
            <a:r>
              <a:rPr lang="en-US" smtClean="0"/>
              <a:t>	</a:t>
            </a:r>
            <a:r>
              <a:rPr lang="en-US" b="1" smtClean="0">
                <a:latin typeface="Times New Roman" pitchFamily="18" charset="0"/>
                <a:cs typeface="Times New Roman" pitchFamily="18" charset="0"/>
              </a:rPr>
              <a:t>2012</a:t>
            </a:r>
          </a:p>
          <a:p>
            <a:pPr>
              <a:buFontTx/>
              <a:buNone/>
            </a:pPr>
            <a:r>
              <a:rPr lang="en-US" b="1" smtClean="0">
                <a:latin typeface="Times New Roman" pitchFamily="18" charset="0"/>
                <a:cs typeface="Times New Roman" pitchFamily="18" charset="0"/>
              </a:rPr>
              <a:t>		</a:t>
            </a:r>
            <a:r>
              <a:rPr lang="en-US" sz="1800" smtClean="0">
                <a:latin typeface="Times New Roman" pitchFamily="18" charset="0"/>
                <a:cs typeface="Times New Roman" pitchFamily="18" charset="0"/>
              </a:rPr>
              <a:t>-  Third state grant, 2012-2019</a:t>
            </a:r>
          </a:p>
          <a:p>
            <a:pPr>
              <a:buFontTx/>
              <a:buNone/>
            </a:pPr>
            <a:r>
              <a:rPr lang="en-US" sz="1800" smtClean="0">
                <a:latin typeface="Times New Roman" pitchFamily="18" charset="0"/>
                <a:cs typeface="Times New Roman" pitchFamily="18" charset="0"/>
              </a:rPr>
              <a:t>		-  11 school districts; 46 middle and high schools</a:t>
            </a:r>
          </a:p>
          <a:p>
            <a:pPr>
              <a:buFontTx/>
              <a:buNone/>
            </a:pPr>
            <a:r>
              <a:rPr lang="en-US" sz="1800" smtClean="0">
                <a:latin typeface="Times New Roman" pitchFamily="18" charset="0"/>
                <a:cs typeface="Times New Roman" pitchFamily="18" charset="0"/>
              </a:rPr>
              <a:t>		-  Approximately 22,000 students</a:t>
            </a:r>
          </a:p>
          <a:p>
            <a:pPr>
              <a:buFontTx/>
              <a:buNone/>
            </a:pPr>
            <a:r>
              <a:rPr lang="en-US" sz="1800" smtClean="0">
                <a:latin typeface="Times New Roman" pitchFamily="18" charset="0"/>
                <a:cs typeface="Times New Roman" pitchFamily="18" charset="0"/>
              </a:rPr>
              <a:t>		-  $28.6 million federal support over the seven-year grant</a:t>
            </a:r>
          </a:p>
          <a:p>
            <a:pPr>
              <a:buFontTx/>
              <a:buNone/>
            </a:pPr>
            <a:r>
              <a:rPr lang="en-US" sz="1800" smtClean="0">
                <a:latin typeface="Times New Roman" pitchFamily="18" charset="0"/>
                <a:cs typeface="Times New Roman" pitchFamily="18" charset="0"/>
              </a:rPr>
              <a:t>		-  Equal match from state and local support</a:t>
            </a:r>
          </a:p>
          <a:p>
            <a:pPr>
              <a:buFontTx/>
              <a:buNone/>
            </a:pPr>
            <a:r>
              <a:rPr lang="en-US" sz="1800" smtClean="0">
                <a:latin typeface="Times New Roman" pitchFamily="18" charset="0"/>
                <a:cs typeface="Times New Roman" pitchFamily="18" charset="0"/>
              </a:rPr>
              <a:t>		-  Referred to as “Cohort III”</a:t>
            </a:r>
            <a:endParaRPr lang="en-US" sz="1100" smtClean="0">
              <a:latin typeface="Times New Roman" pitchFamily="18" charset="0"/>
              <a:cs typeface="Times New Roman" pitchFamily="18" charset="0"/>
            </a:endParaRPr>
          </a:p>
          <a:p>
            <a:pPr>
              <a:buFontTx/>
              <a:buNone/>
            </a:pPr>
            <a:endParaRPr lang="en-US" sz="1100" smtClean="0">
              <a:latin typeface="Times New Roman" pitchFamily="18" charset="0"/>
              <a:cs typeface="Times New Roman" pitchFamily="18" charset="0"/>
            </a:endParaRPr>
          </a:p>
          <a:p>
            <a:pPr>
              <a:buFontTx/>
              <a:buNone/>
            </a:pPr>
            <a:r>
              <a:rPr lang="en-US" sz="1100" b="1" smtClean="0">
                <a:latin typeface="Times New Roman" pitchFamily="18" charset="0"/>
                <a:cs typeface="Times New Roman" pitchFamily="18" charset="0"/>
              </a:rPr>
              <a:t>	</a:t>
            </a:r>
            <a:r>
              <a:rPr lang="en-US" b="1" smtClean="0">
                <a:latin typeface="Times New Roman" pitchFamily="18" charset="0"/>
                <a:cs typeface="Times New Roman" pitchFamily="18" charset="0"/>
              </a:rPr>
              <a:t>Building on success of Cohort II</a:t>
            </a:r>
          </a:p>
          <a:p>
            <a:pPr>
              <a:buFontTx/>
              <a:buNone/>
            </a:pPr>
            <a:r>
              <a:rPr lang="en-US" sz="1800" b="1" smtClean="0">
                <a:latin typeface="Times New Roman" pitchFamily="18" charset="0"/>
                <a:cs typeface="Times New Roman" pitchFamily="18" charset="0"/>
              </a:rPr>
              <a:t>		-  </a:t>
            </a:r>
            <a:r>
              <a:rPr lang="en-US" sz="1800" smtClean="0">
                <a:latin typeface="Times New Roman" pitchFamily="18" charset="0"/>
                <a:cs typeface="Times New Roman" pitchFamily="18" charset="0"/>
              </a:rPr>
              <a:t>GEAR UP North Carolina high schools experienced a 10.3 percentage 	point increase in the percentage of students graduating from high school 	during the six year program</a:t>
            </a:r>
          </a:p>
          <a:p>
            <a:pPr>
              <a:buFontTx/>
              <a:buNone/>
            </a:pPr>
            <a:r>
              <a:rPr lang="en-US" sz="1800" smtClean="0">
                <a:latin typeface="Times New Roman" pitchFamily="18" charset="0"/>
                <a:cs typeface="Times New Roman" pitchFamily="18" charset="0"/>
              </a:rPr>
              <a:t>		- Outpaced the state in improving high school graduation rates; 	narrowing the gap between GEAR UP high schools and the state by 	almost half</a:t>
            </a:r>
          </a:p>
          <a:p>
            <a:pPr>
              <a:buFontTx/>
              <a:buNone/>
            </a:pPr>
            <a:r>
              <a:rPr lang="en-US" sz="1800" smtClean="0">
                <a:latin typeface="Times New Roman" pitchFamily="18" charset="0"/>
                <a:cs typeface="Times New Roman" pitchFamily="18" charset="0"/>
              </a:rPr>
              <a:t>		-  College enrollment rates increased by almost 10 percentage points 	across GEAR UP NC, growing from 52.4% to 62.2%</a:t>
            </a:r>
            <a:endParaRPr lang="en-US" sz="1800" smtClean="0"/>
          </a:p>
        </p:txBody>
      </p:sp>
      <p:pic>
        <p:nvPicPr>
          <p:cNvPr id="9220"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endParaRPr lang="en-US" smtClean="0">
              <a:latin typeface="Univers 55"/>
              <a:ea typeface="MS PGothic" pitchFamily="34" charset="-128"/>
              <a:cs typeface="Univers 55"/>
            </a:endParaRPr>
          </a:p>
        </p:txBody>
      </p:sp>
      <p:sp>
        <p:nvSpPr>
          <p:cNvPr id="10243" name="Subtitle 2"/>
          <p:cNvSpPr>
            <a:spLocks noGrp="1"/>
          </p:cNvSpPr>
          <p:nvPr>
            <p:ph type="subTitle" idx="1"/>
          </p:nvPr>
        </p:nvSpPr>
        <p:spPr/>
        <p:txBody>
          <a:bodyPr/>
          <a:lstStyle/>
          <a:p>
            <a:pPr eaLnBrk="1" hangingPunct="1"/>
            <a:endParaRPr lang="en-US" smtClean="0"/>
          </a:p>
        </p:txBody>
      </p:sp>
      <p:pic>
        <p:nvPicPr>
          <p:cNvPr id="10244" name="Picture 4" descr="U:\Grant III\Programming &amp; Outreach\Map Cards\Drafts\Map Card GU III 2012 for web.gif"/>
          <p:cNvPicPr>
            <a:picLocks noChangeAspect="1" noChangeArrowheads="1"/>
          </p:cNvPicPr>
          <p:nvPr/>
        </p:nvPicPr>
        <p:blipFill>
          <a:blip r:embed="rId2" cstate="print"/>
          <a:srcRect/>
          <a:stretch>
            <a:fillRect/>
          </a:stretch>
        </p:blipFill>
        <p:spPr bwMode="auto">
          <a:xfrm>
            <a:off x="0" y="1143000"/>
            <a:ext cx="9144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304800"/>
            <a:ext cx="6858000" cy="609600"/>
          </a:xfrm>
        </p:spPr>
        <p:txBody>
          <a:bodyPr/>
          <a:lstStyle/>
          <a:p>
            <a:r>
              <a:rPr lang="en-US" smtClean="0"/>
              <a:t>GEAR UP Grant III Cohort and Priority Model</a:t>
            </a:r>
          </a:p>
        </p:txBody>
      </p:sp>
      <p:sp>
        <p:nvSpPr>
          <p:cNvPr id="11267" name="Content Placeholder 2"/>
          <p:cNvSpPr>
            <a:spLocks noGrp="1"/>
          </p:cNvSpPr>
          <p:nvPr>
            <p:ph idx="1"/>
          </p:nvPr>
        </p:nvSpPr>
        <p:spPr>
          <a:xfrm>
            <a:off x="685800" y="1143000"/>
            <a:ext cx="7848600" cy="5181600"/>
          </a:xfrm>
        </p:spPr>
        <p:txBody>
          <a:bodyPr/>
          <a:lstStyle/>
          <a:p>
            <a:pPr>
              <a:lnSpc>
                <a:spcPct val="90000"/>
              </a:lnSpc>
            </a:pPr>
            <a:r>
              <a:rPr lang="en-US" b="1" smtClean="0">
                <a:latin typeface="Times New Roman" pitchFamily="18" charset="0"/>
              </a:rPr>
              <a:t>Cohort Model </a:t>
            </a:r>
            <a:r>
              <a:rPr lang="en-US" smtClean="0">
                <a:latin typeface="Times New Roman" pitchFamily="18" charset="0"/>
              </a:rPr>
              <a:t>will serve 4 Cohorts of 7</a:t>
            </a:r>
            <a:r>
              <a:rPr lang="en-US" baseline="30000" smtClean="0">
                <a:latin typeface="Times New Roman" pitchFamily="18" charset="0"/>
              </a:rPr>
              <a:t>th</a:t>
            </a:r>
            <a:r>
              <a:rPr lang="en-US" smtClean="0">
                <a:latin typeface="Times New Roman" pitchFamily="18" charset="0"/>
              </a:rPr>
              <a:t> grade students and their families throughout the seven-year project.</a:t>
            </a:r>
          </a:p>
          <a:p>
            <a:pPr>
              <a:lnSpc>
                <a:spcPct val="90000"/>
              </a:lnSpc>
            </a:pPr>
            <a:r>
              <a:rPr lang="en-US" b="1" smtClean="0">
                <a:latin typeface="Times New Roman" pitchFamily="18" charset="0"/>
              </a:rPr>
              <a:t>Priority Model </a:t>
            </a:r>
            <a:r>
              <a:rPr lang="en-US" smtClean="0">
                <a:latin typeface="Times New Roman" pitchFamily="18" charset="0"/>
              </a:rPr>
              <a:t>will serve all 12</a:t>
            </a:r>
            <a:r>
              <a:rPr lang="en-US" baseline="30000" smtClean="0">
                <a:latin typeface="Times New Roman" pitchFamily="18" charset="0"/>
              </a:rPr>
              <a:t>th</a:t>
            </a:r>
            <a:r>
              <a:rPr lang="en-US" smtClean="0">
                <a:latin typeface="Times New Roman" pitchFamily="18" charset="0"/>
              </a:rPr>
              <a:t> graders and their families at target high schools years 01-05 and in year 02 will begin serving first-year college students.</a:t>
            </a:r>
          </a:p>
          <a:p>
            <a:pPr>
              <a:lnSpc>
                <a:spcPct val="90000"/>
              </a:lnSpc>
            </a:pPr>
            <a:r>
              <a:rPr lang="en-US" b="1" smtClean="0">
                <a:latin typeface="Times New Roman" pitchFamily="18" charset="0"/>
              </a:rPr>
              <a:t>Whole-school approach </a:t>
            </a:r>
            <a:r>
              <a:rPr lang="en-US" smtClean="0">
                <a:latin typeface="Times New Roman" pitchFamily="18" charset="0"/>
              </a:rPr>
              <a:t>where every student in qualifying grades will be served.</a:t>
            </a:r>
          </a:p>
          <a:p>
            <a:pPr lvl="1">
              <a:lnSpc>
                <a:spcPct val="90000"/>
              </a:lnSpc>
              <a:buFontTx/>
              <a:buNone/>
            </a:pPr>
            <a:endParaRPr lang="en-US" sz="1800" smtClean="0"/>
          </a:p>
        </p:txBody>
      </p:sp>
      <p:pic>
        <p:nvPicPr>
          <p:cNvPr id="11268" name="Picture 4" descr="GearUp_2c"/>
          <p:cNvPicPr>
            <a:picLocks noChangeAspect="1" noChangeArrowheads="1"/>
          </p:cNvPicPr>
          <p:nvPr/>
        </p:nvPicPr>
        <p:blipFill>
          <a:blip r:embed="rId2" cstate="print"/>
          <a:srcRect/>
          <a:stretch>
            <a:fillRect/>
          </a:stretch>
        </p:blipFill>
        <p:spPr bwMode="auto">
          <a:xfrm>
            <a:off x="7086600" y="6096000"/>
            <a:ext cx="1885950" cy="533400"/>
          </a:xfrm>
          <a:prstGeom prst="rect">
            <a:avLst/>
          </a:prstGeom>
          <a:noFill/>
          <a:ln w="9525">
            <a:noFill/>
            <a:miter lim="800000"/>
            <a:headEnd/>
            <a:tailEnd/>
          </a:ln>
        </p:spPr>
      </p:pic>
      <p:graphicFrame>
        <p:nvGraphicFramePr>
          <p:cNvPr id="5" name="Table 4"/>
          <p:cNvGraphicFramePr>
            <a:graphicFrameLocks noGrp="1"/>
          </p:cNvGraphicFramePr>
          <p:nvPr/>
        </p:nvGraphicFramePr>
        <p:xfrm>
          <a:off x="838200" y="3276600"/>
          <a:ext cx="7543800" cy="2945130"/>
        </p:xfrm>
        <a:graphic>
          <a:graphicData uri="http://schemas.openxmlformats.org/drawingml/2006/table">
            <a:tbl>
              <a:tblPr bandRow="1">
                <a:tableStyleId>{5C22544A-7EE6-4342-B048-85BDC9FD1C3A}</a:tableStyleId>
              </a:tblPr>
              <a:tblGrid>
                <a:gridCol w="942975"/>
                <a:gridCol w="942975"/>
                <a:gridCol w="942975"/>
                <a:gridCol w="942975"/>
                <a:gridCol w="942975"/>
                <a:gridCol w="942975"/>
                <a:gridCol w="942975"/>
                <a:gridCol w="942975"/>
              </a:tblGrid>
              <a:tr h="304800">
                <a:tc>
                  <a:txBody>
                    <a:bodyPr/>
                    <a:lstStyle/>
                    <a:p>
                      <a:endParaRPr lang="en-US" sz="1200" dirty="0"/>
                    </a:p>
                  </a:txBody>
                  <a:tcPr/>
                </a:tc>
                <a:tc>
                  <a:txBody>
                    <a:bodyPr/>
                    <a:lstStyle/>
                    <a:p>
                      <a:pPr algn="ctr"/>
                      <a:r>
                        <a:rPr lang="en-US" sz="1200" b="1" dirty="0" smtClean="0"/>
                        <a:t>Year 01</a:t>
                      </a:r>
                    </a:p>
                  </a:txBody>
                  <a:tcPr/>
                </a:tc>
                <a:tc>
                  <a:txBody>
                    <a:bodyPr/>
                    <a:lstStyle/>
                    <a:p>
                      <a:pPr algn="ctr"/>
                      <a:r>
                        <a:rPr lang="en-US" sz="1200" b="1" dirty="0" smtClean="0"/>
                        <a:t>Year 02</a:t>
                      </a:r>
                    </a:p>
                    <a:p>
                      <a:pPr algn="ctr"/>
                      <a:endParaRPr lang="en-US" sz="1200" b="1" dirty="0"/>
                    </a:p>
                  </a:txBody>
                  <a:tcPr/>
                </a:tc>
                <a:tc>
                  <a:txBody>
                    <a:bodyPr/>
                    <a:lstStyle/>
                    <a:p>
                      <a:pPr algn="ctr"/>
                      <a:r>
                        <a:rPr lang="en-US" sz="1200" b="1" dirty="0" smtClean="0"/>
                        <a:t>Year 03</a:t>
                      </a:r>
                      <a:endParaRPr lang="en-US" sz="1200" b="1" dirty="0"/>
                    </a:p>
                  </a:txBody>
                  <a:tcPr/>
                </a:tc>
                <a:tc>
                  <a:txBody>
                    <a:bodyPr/>
                    <a:lstStyle/>
                    <a:p>
                      <a:pPr algn="ctr"/>
                      <a:r>
                        <a:rPr lang="en-US" sz="1200" b="1" dirty="0" smtClean="0"/>
                        <a:t>Year 04</a:t>
                      </a:r>
                      <a:endParaRPr lang="en-US" sz="1200" b="1" dirty="0"/>
                    </a:p>
                  </a:txBody>
                  <a:tcPr/>
                </a:tc>
                <a:tc>
                  <a:txBody>
                    <a:bodyPr/>
                    <a:lstStyle/>
                    <a:p>
                      <a:pPr algn="ctr"/>
                      <a:r>
                        <a:rPr lang="en-US" sz="1200" b="1" dirty="0" smtClean="0"/>
                        <a:t>Year 05</a:t>
                      </a:r>
                      <a:endParaRPr lang="en-US" sz="1200" b="1" dirty="0"/>
                    </a:p>
                  </a:txBody>
                  <a:tcPr/>
                </a:tc>
                <a:tc>
                  <a:txBody>
                    <a:bodyPr/>
                    <a:lstStyle/>
                    <a:p>
                      <a:pPr algn="ctr"/>
                      <a:r>
                        <a:rPr lang="en-US" sz="1200" b="1" dirty="0" smtClean="0"/>
                        <a:t>Year 06</a:t>
                      </a:r>
                      <a:endParaRPr lang="en-US" sz="1200" b="1" dirty="0"/>
                    </a:p>
                  </a:txBody>
                  <a:tcPr/>
                </a:tc>
                <a:tc>
                  <a:txBody>
                    <a:bodyPr/>
                    <a:lstStyle/>
                    <a:p>
                      <a:pPr algn="ctr"/>
                      <a:r>
                        <a:rPr lang="en-US" sz="1200" b="1" dirty="0" smtClean="0"/>
                        <a:t>Year 07</a:t>
                      </a:r>
                      <a:endParaRPr lang="en-US" sz="1200" b="1" dirty="0"/>
                    </a:p>
                  </a:txBody>
                  <a:tcPr/>
                </a:tc>
              </a:tr>
              <a:tr h="304800">
                <a:tc>
                  <a:txBody>
                    <a:bodyPr/>
                    <a:lstStyle/>
                    <a:p>
                      <a:pPr algn="ctr"/>
                      <a:r>
                        <a:rPr lang="en-US" sz="1200" b="1" dirty="0" smtClean="0"/>
                        <a:t>7</a:t>
                      </a:r>
                      <a:r>
                        <a:rPr lang="en-US" sz="1200" b="1" baseline="30000" dirty="0" smtClean="0"/>
                        <a:t>th</a:t>
                      </a:r>
                      <a:r>
                        <a:rPr lang="en-US" sz="1200" b="1" dirty="0" smtClean="0"/>
                        <a:t> Grade</a:t>
                      </a:r>
                      <a:endParaRPr lang="en-US" sz="1200" b="1" dirty="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c>
                  <a:txBody>
                    <a:bodyPr/>
                    <a:lstStyle/>
                    <a:p>
                      <a:pPr algn="ctr"/>
                      <a:r>
                        <a:rPr lang="en-US" sz="1200" dirty="0" smtClean="0"/>
                        <a:t>Cohort</a:t>
                      </a:r>
                      <a:r>
                        <a:rPr lang="en-US" sz="1200" baseline="0" dirty="0" smtClean="0"/>
                        <a:t> 3</a:t>
                      </a:r>
                      <a:endParaRPr lang="en-US" sz="1200" dirty="0"/>
                    </a:p>
                  </a:txBody>
                  <a:tcPr/>
                </a:tc>
                <a:tc>
                  <a:txBody>
                    <a:bodyPr/>
                    <a:lstStyle/>
                    <a:p>
                      <a:pPr algn="ctr"/>
                      <a:r>
                        <a:rPr lang="en-US" sz="1200" dirty="0" smtClean="0"/>
                        <a:t>Cohort 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04800">
                <a:tc>
                  <a:txBody>
                    <a:bodyPr/>
                    <a:lstStyle/>
                    <a:p>
                      <a:pPr algn="ctr"/>
                      <a:r>
                        <a:rPr lang="en-US" sz="1200" b="1" dirty="0" smtClean="0"/>
                        <a:t>8</a:t>
                      </a:r>
                      <a:r>
                        <a:rPr lang="en-US" sz="1200" b="1" baseline="30000" dirty="0" smtClean="0"/>
                        <a:t>th</a:t>
                      </a:r>
                      <a:r>
                        <a:rPr lang="en-US" sz="1200" b="1" dirty="0" smtClean="0"/>
                        <a:t> Grade</a:t>
                      </a:r>
                    </a:p>
                  </a:txBody>
                  <a:tcPr/>
                </a:tc>
                <a:tc>
                  <a:txBody>
                    <a:bodyPr/>
                    <a:lstStyle/>
                    <a:p>
                      <a:pPr algn="ctr"/>
                      <a:endParaRPr lang="en-US" sz="1200" dirty="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c>
                  <a:txBody>
                    <a:bodyPr/>
                    <a:lstStyle/>
                    <a:p>
                      <a:pPr algn="ctr"/>
                      <a:r>
                        <a:rPr lang="en-US" sz="1200" dirty="0" smtClean="0"/>
                        <a:t>Cohort 3</a:t>
                      </a:r>
                      <a:endParaRPr lang="en-US" sz="1200" dirty="0"/>
                    </a:p>
                  </a:txBody>
                  <a:tcPr/>
                </a:tc>
                <a:tc>
                  <a:txBody>
                    <a:bodyPr/>
                    <a:lstStyle/>
                    <a:p>
                      <a:pPr algn="ctr"/>
                      <a:r>
                        <a:rPr lang="en-US" sz="1200" dirty="0" smtClean="0"/>
                        <a:t>Cohort 4</a:t>
                      </a:r>
                      <a:endParaRPr lang="en-US" sz="1200" dirty="0"/>
                    </a:p>
                  </a:txBody>
                  <a:tcPr/>
                </a:tc>
                <a:tc>
                  <a:txBody>
                    <a:bodyPr/>
                    <a:lstStyle/>
                    <a:p>
                      <a:pPr algn="ctr"/>
                      <a:endParaRPr lang="en-US" sz="1200"/>
                    </a:p>
                  </a:txBody>
                  <a:tcPr/>
                </a:tc>
                <a:tc>
                  <a:txBody>
                    <a:bodyPr/>
                    <a:lstStyle/>
                    <a:p>
                      <a:pPr algn="ctr"/>
                      <a:endParaRPr lang="en-US" sz="1200"/>
                    </a:p>
                  </a:txBody>
                  <a:tcPr/>
                </a:tc>
              </a:tr>
              <a:tr h="381000">
                <a:tc>
                  <a:txBody>
                    <a:bodyPr/>
                    <a:lstStyle/>
                    <a:p>
                      <a:pPr algn="ctr"/>
                      <a:r>
                        <a:rPr lang="en-US" sz="1200" b="1" dirty="0" smtClean="0"/>
                        <a:t>9</a:t>
                      </a:r>
                      <a:r>
                        <a:rPr lang="en-US" sz="1200" b="1" baseline="30000" dirty="0" smtClean="0"/>
                        <a:t>th</a:t>
                      </a:r>
                      <a:r>
                        <a:rPr lang="en-US" sz="1200" b="1" dirty="0" smtClean="0"/>
                        <a:t> Grade</a:t>
                      </a:r>
                      <a:endParaRPr lang="en-US" sz="1200" b="1"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c>
                  <a:txBody>
                    <a:bodyPr/>
                    <a:lstStyle/>
                    <a:p>
                      <a:pPr algn="ctr"/>
                      <a:r>
                        <a:rPr lang="en-US" sz="1200" dirty="0" smtClean="0"/>
                        <a:t>Cohort 3</a:t>
                      </a:r>
                      <a:endParaRPr lang="en-US" sz="1200" dirty="0"/>
                    </a:p>
                  </a:txBody>
                  <a:tcPr/>
                </a:tc>
                <a:tc>
                  <a:txBody>
                    <a:bodyPr/>
                    <a:lstStyle/>
                    <a:p>
                      <a:pPr algn="ctr"/>
                      <a:r>
                        <a:rPr lang="en-US" sz="1200" dirty="0" smtClean="0"/>
                        <a:t>Cohort 4</a:t>
                      </a:r>
                      <a:endParaRPr lang="en-US" sz="1200" dirty="0"/>
                    </a:p>
                  </a:txBody>
                  <a:tcPr/>
                </a:tc>
                <a:tc>
                  <a:txBody>
                    <a:bodyPr/>
                    <a:lstStyle/>
                    <a:p>
                      <a:pPr algn="ctr"/>
                      <a:endParaRPr lang="en-US" sz="1200"/>
                    </a:p>
                  </a:txBody>
                  <a:tcPr/>
                </a:tc>
              </a:tr>
              <a:tr h="367665">
                <a:tc>
                  <a:txBody>
                    <a:bodyPr/>
                    <a:lstStyle/>
                    <a:p>
                      <a:pPr algn="ctr"/>
                      <a:r>
                        <a:rPr lang="en-US" sz="1200" b="1" dirty="0" smtClean="0"/>
                        <a:t>10</a:t>
                      </a:r>
                      <a:r>
                        <a:rPr lang="en-US" sz="1200" b="1" baseline="30000" dirty="0" smtClean="0"/>
                        <a:t>th</a:t>
                      </a:r>
                      <a:r>
                        <a:rPr lang="en-US" sz="1200" b="1" dirty="0" smtClean="0"/>
                        <a:t> Grade</a:t>
                      </a:r>
                      <a:endParaRPr lang="en-US" sz="1200" b="1"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c>
                  <a:txBody>
                    <a:bodyPr/>
                    <a:lstStyle/>
                    <a:p>
                      <a:pPr algn="ctr"/>
                      <a:r>
                        <a:rPr lang="en-US" sz="1200" dirty="0" smtClean="0"/>
                        <a:t>Cohort 3</a:t>
                      </a:r>
                      <a:endParaRPr lang="en-US" sz="1200" dirty="0"/>
                    </a:p>
                  </a:txBody>
                  <a:tcPr/>
                </a:tc>
                <a:tc>
                  <a:txBody>
                    <a:bodyPr/>
                    <a:lstStyle/>
                    <a:p>
                      <a:pPr algn="ctr"/>
                      <a:r>
                        <a:rPr lang="en-US" sz="1200" dirty="0" smtClean="0"/>
                        <a:t>Cohort 4</a:t>
                      </a:r>
                      <a:endParaRPr lang="en-US" sz="1200" dirty="0"/>
                    </a:p>
                  </a:txBody>
                  <a:tcPr/>
                </a:tc>
              </a:tr>
              <a:tr h="287020">
                <a:tc>
                  <a:txBody>
                    <a:bodyPr/>
                    <a:lstStyle/>
                    <a:p>
                      <a:pPr algn="ctr"/>
                      <a:r>
                        <a:rPr lang="en-US" sz="1200" b="1" dirty="0" smtClean="0"/>
                        <a:t>11</a:t>
                      </a:r>
                      <a:r>
                        <a:rPr lang="en-US" sz="1200" b="1" baseline="30000" dirty="0" smtClean="0"/>
                        <a:t>th</a:t>
                      </a:r>
                      <a:r>
                        <a:rPr lang="en-US" sz="1200" b="1" dirty="0" smtClean="0"/>
                        <a:t> Grade</a:t>
                      </a:r>
                      <a:endParaRPr lang="en-US" sz="1200" b="1"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c>
                  <a:txBody>
                    <a:bodyPr/>
                    <a:lstStyle/>
                    <a:p>
                      <a:pPr algn="ctr"/>
                      <a:r>
                        <a:rPr lang="en-US" sz="1200" dirty="0" smtClean="0"/>
                        <a:t>Cohort 3</a:t>
                      </a:r>
                      <a:endParaRPr lang="en-US" sz="1200" dirty="0"/>
                    </a:p>
                  </a:txBody>
                  <a:tcPr/>
                </a:tc>
              </a:tr>
              <a:tr h="385445">
                <a:tc>
                  <a:txBody>
                    <a:bodyPr/>
                    <a:lstStyle/>
                    <a:p>
                      <a:pPr algn="ctr"/>
                      <a:r>
                        <a:rPr lang="en-US" sz="1200" b="1" dirty="0" smtClean="0"/>
                        <a:t>12</a:t>
                      </a:r>
                      <a:r>
                        <a:rPr lang="en-US" sz="1200" b="1" baseline="30000" dirty="0" smtClean="0"/>
                        <a:t>th</a:t>
                      </a:r>
                      <a:r>
                        <a:rPr lang="en-US" sz="1200" b="1" dirty="0" smtClean="0"/>
                        <a:t> grade</a:t>
                      </a:r>
                      <a:endParaRPr lang="en-US" sz="1200" b="1" dirty="0"/>
                    </a:p>
                  </a:txBody>
                  <a:tcPr/>
                </a:tc>
                <a:tc>
                  <a:txBody>
                    <a:bodyPr/>
                    <a:lstStyle/>
                    <a:p>
                      <a:pPr algn="ctr"/>
                      <a:r>
                        <a:rPr lang="en-US" sz="1200" dirty="0" smtClean="0"/>
                        <a:t>Priority 1</a:t>
                      </a:r>
                      <a:endParaRPr lang="en-US" sz="1200" dirty="0"/>
                    </a:p>
                  </a:txBody>
                  <a:tcPr/>
                </a:tc>
                <a:tc>
                  <a:txBody>
                    <a:bodyPr/>
                    <a:lstStyle/>
                    <a:p>
                      <a:pPr algn="ctr"/>
                      <a:r>
                        <a:rPr lang="en-US" sz="1200" dirty="0" smtClean="0"/>
                        <a:t>Priority 2</a:t>
                      </a:r>
                      <a:endParaRPr lang="en-US" sz="1200" dirty="0"/>
                    </a:p>
                  </a:txBody>
                  <a:tcPr/>
                </a:tc>
                <a:tc>
                  <a:txBody>
                    <a:bodyPr/>
                    <a:lstStyle/>
                    <a:p>
                      <a:pPr algn="ctr"/>
                      <a:r>
                        <a:rPr lang="en-US" sz="1200" dirty="0" smtClean="0"/>
                        <a:t>Priority 3</a:t>
                      </a:r>
                      <a:endParaRPr lang="en-US" sz="1200" dirty="0"/>
                    </a:p>
                  </a:txBody>
                  <a:tcPr/>
                </a:tc>
                <a:tc>
                  <a:txBody>
                    <a:bodyPr/>
                    <a:lstStyle/>
                    <a:p>
                      <a:pPr algn="ctr"/>
                      <a:r>
                        <a:rPr lang="en-US" sz="1200" dirty="0" smtClean="0"/>
                        <a:t>Priority 4</a:t>
                      </a:r>
                      <a:endParaRPr lang="en-US" sz="1200" dirty="0"/>
                    </a:p>
                  </a:txBody>
                  <a:tcPr/>
                </a:tc>
                <a:tc>
                  <a:txBody>
                    <a:bodyPr/>
                    <a:lstStyle/>
                    <a:p>
                      <a:pPr algn="ctr"/>
                      <a:r>
                        <a:rPr lang="en-US" sz="1200" dirty="0" smtClean="0"/>
                        <a:t>Priority 5</a:t>
                      </a:r>
                      <a:endParaRPr lang="en-US" sz="1200" dirty="0"/>
                    </a:p>
                  </a:txBody>
                  <a:tcPr/>
                </a:tc>
                <a:tc>
                  <a:txBody>
                    <a:bodyPr/>
                    <a:lstStyle/>
                    <a:p>
                      <a:pPr algn="ctr"/>
                      <a:r>
                        <a:rPr lang="en-US" sz="1200" dirty="0" smtClean="0"/>
                        <a:t>Cohort 1</a:t>
                      </a:r>
                      <a:endParaRPr lang="en-US" sz="1200" dirty="0"/>
                    </a:p>
                  </a:txBody>
                  <a:tcPr/>
                </a:tc>
                <a:tc>
                  <a:txBody>
                    <a:bodyPr/>
                    <a:lstStyle/>
                    <a:p>
                      <a:pPr algn="ctr"/>
                      <a:r>
                        <a:rPr lang="en-US" sz="1200" dirty="0" smtClean="0"/>
                        <a:t>Cohort 2</a:t>
                      </a:r>
                      <a:endParaRPr lang="en-US" sz="1200" dirty="0"/>
                    </a:p>
                  </a:txBody>
                  <a:tcPr/>
                </a:tc>
              </a:tr>
              <a:tr h="385445">
                <a:tc>
                  <a:txBody>
                    <a:bodyPr/>
                    <a:lstStyle/>
                    <a:p>
                      <a:pPr algn="ctr"/>
                      <a:r>
                        <a:rPr lang="en-US" sz="1200" b="1" dirty="0" smtClean="0"/>
                        <a:t>1</a:t>
                      </a:r>
                      <a:r>
                        <a:rPr lang="en-US" sz="1200" b="1" baseline="30000" dirty="0" smtClean="0"/>
                        <a:t>st</a:t>
                      </a:r>
                      <a:r>
                        <a:rPr lang="en-US" sz="1200" b="1" dirty="0" smtClean="0"/>
                        <a:t> Year</a:t>
                      </a:r>
                    </a:p>
                    <a:p>
                      <a:pPr algn="ctr"/>
                      <a:r>
                        <a:rPr lang="en-US" sz="1200" b="1" dirty="0" smtClean="0"/>
                        <a:t>College</a:t>
                      </a:r>
                      <a:endParaRPr lang="en-US" sz="1200" b="1" dirty="0"/>
                    </a:p>
                  </a:txBody>
                  <a:tcPr/>
                </a:tc>
                <a:tc>
                  <a:txBody>
                    <a:bodyPr/>
                    <a:lstStyle/>
                    <a:p>
                      <a:pPr algn="ctr"/>
                      <a:endParaRPr lang="en-US" sz="1200" dirty="0"/>
                    </a:p>
                  </a:txBody>
                  <a:tcPr/>
                </a:tc>
                <a:tc>
                  <a:txBody>
                    <a:bodyPr/>
                    <a:lstStyle/>
                    <a:p>
                      <a:pPr algn="ctr"/>
                      <a:r>
                        <a:rPr lang="en-US" sz="1200" dirty="0" smtClean="0"/>
                        <a:t>Priority</a:t>
                      </a:r>
                      <a:r>
                        <a:rPr lang="en-US" sz="1200" baseline="0" dirty="0" smtClean="0"/>
                        <a:t> 1</a:t>
                      </a:r>
                      <a:endParaRPr lang="en-US" sz="1200" dirty="0"/>
                    </a:p>
                  </a:txBody>
                  <a:tcPr/>
                </a:tc>
                <a:tc>
                  <a:txBody>
                    <a:bodyPr/>
                    <a:lstStyle/>
                    <a:p>
                      <a:pPr algn="ctr"/>
                      <a:r>
                        <a:rPr lang="en-US" sz="1200" dirty="0" smtClean="0"/>
                        <a:t>Priority2</a:t>
                      </a:r>
                      <a:endParaRPr lang="en-US" sz="1200" dirty="0"/>
                    </a:p>
                  </a:txBody>
                  <a:tcPr/>
                </a:tc>
                <a:tc>
                  <a:txBody>
                    <a:bodyPr/>
                    <a:lstStyle/>
                    <a:p>
                      <a:pPr algn="ctr"/>
                      <a:r>
                        <a:rPr lang="en-US" sz="1200" dirty="0" smtClean="0"/>
                        <a:t>Priority 3</a:t>
                      </a:r>
                      <a:endParaRPr lang="en-US" sz="1200" dirty="0"/>
                    </a:p>
                  </a:txBody>
                  <a:tcPr/>
                </a:tc>
                <a:tc>
                  <a:txBody>
                    <a:bodyPr/>
                    <a:lstStyle/>
                    <a:p>
                      <a:pPr algn="ctr"/>
                      <a:r>
                        <a:rPr lang="en-US" sz="1200" dirty="0" smtClean="0"/>
                        <a:t>Priority 4 </a:t>
                      </a:r>
                      <a:endParaRPr lang="en-US" sz="1200" dirty="0"/>
                    </a:p>
                  </a:txBody>
                  <a:tcPr/>
                </a:tc>
                <a:tc>
                  <a:txBody>
                    <a:bodyPr/>
                    <a:lstStyle/>
                    <a:p>
                      <a:pPr algn="ctr"/>
                      <a:r>
                        <a:rPr lang="en-US" sz="1200" dirty="0" smtClean="0"/>
                        <a:t>Priority 5</a:t>
                      </a:r>
                      <a:endParaRPr lang="en-US" sz="1200" dirty="0"/>
                    </a:p>
                  </a:txBody>
                  <a:tcPr/>
                </a:tc>
                <a:tc>
                  <a:txBody>
                    <a:bodyPr/>
                    <a:lstStyle/>
                    <a:p>
                      <a:pPr algn="ctr"/>
                      <a:r>
                        <a:rPr lang="en-US" sz="1200" dirty="0" smtClean="0"/>
                        <a:t>Cohort 1</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idx="4294967295"/>
          </p:nvPr>
        </p:nvSpPr>
        <p:spPr/>
        <p:txBody>
          <a:bodyPr/>
          <a:lstStyle/>
          <a:p>
            <a:r>
              <a:rPr lang="en-US" smtClean="0"/>
              <a:t>Specific GEAR UP NC Goals</a:t>
            </a:r>
          </a:p>
        </p:txBody>
      </p:sp>
      <p:sp>
        <p:nvSpPr>
          <p:cNvPr id="12291" name="Rectangle 3"/>
          <p:cNvSpPr>
            <a:spLocks noGrp="1" noChangeArrowheads="1"/>
          </p:cNvSpPr>
          <p:nvPr>
            <p:ph type="body" idx="4294967295"/>
          </p:nvPr>
        </p:nvSpPr>
        <p:spPr>
          <a:xfrm>
            <a:off x="685800" y="1143000"/>
            <a:ext cx="7772400" cy="5334000"/>
          </a:xfrm>
        </p:spPr>
        <p:txBody>
          <a:bodyPr/>
          <a:lstStyle/>
          <a:p>
            <a:r>
              <a:rPr lang="en-US" b="1" smtClean="0">
                <a:latin typeface="Times New Roman" pitchFamily="18" charset="0"/>
              </a:rPr>
              <a:t>Goal 1.1</a:t>
            </a:r>
          </a:p>
          <a:p>
            <a:pPr>
              <a:buFontTx/>
              <a:buNone/>
            </a:pPr>
            <a:r>
              <a:rPr lang="en-US" b="1" smtClean="0">
                <a:latin typeface="Times New Roman" pitchFamily="18" charset="0"/>
              </a:rPr>
              <a:t>	</a:t>
            </a:r>
            <a:r>
              <a:rPr lang="en-US" smtClean="0">
                <a:latin typeface="Times New Roman" pitchFamily="18" charset="0"/>
              </a:rPr>
              <a:t>Increase the percentage of students taking and successfully completing Pre-Algebra by the end of 8</a:t>
            </a:r>
            <a:r>
              <a:rPr lang="en-US" baseline="30000" smtClean="0">
                <a:latin typeface="Times New Roman" pitchFamily="18" charset="0"/>
              </a:rPr>
              <a:t>th</a:t>
            </a:r>
            <a:r>
              <a:rPr lang="en-US" smtClean="0">
                <a:latin typeface="Times New Roman" pitchFamily="18" charset="0"/>
              </a:rPr>
              <a:t> grade.</a:t>
            </a:r>
          </a:p>
          <a:p>
            <a:r>
              <a:rPr lang="en-US" b="1" smtClean="0">
                <a:latin typeface="Times New Roman" pitchFamily="18" charset="0"/>
              </a:rPr>
              <a:t>Goal 1.2</a:t>
            </a:r>
          </a:p>
          <a:p>
            <a:pPr>
              <a:buFontTx/>
              <a:buNone/>
            </a:pPr>
            <a:r>
              <a:rPr lang="en-US" smtClean="0">
                <a:latin typeface="Times New Roman" pitchFamily="18" charset="0"/>
              </a:rPr>
              <a:t>	Increase the percentage of students taking and successfully completing Algebra I by the end of 9</a:t>
            </a:r>
            <a:r>
              <a:rPr lang="en-US" baseline="30000" smtClean="0">
                <a:latin typeface="Times New Roman" pitchFamily="18" charset="0"/>
              </a:rPr>
              <a:t>th</a:t>
            </a:r>
            <a:r>
              <a:rPr lang="en-US" smtClean="0">
                <a:latin typeface="Times New Roman" pitchFamily="18" charset="0"/>
              </a:rPr>
              <a:t> grade.</a:t>
            </a:r>
          </a:p>
          <a:p>
            <a:r>
              <a:rPr lang="en-US" b="1" smtClean="0">
                <a:latin typeface="Times New Roman" pitchFamily="18" charset="0"/>
              </a:rPr>
              <a:t>Goal 1.3</a:t>
            </a:r>
          </a:p>
          <a:p>
            <a:pPr>
              <a:buFontTx/>
              <a:buNone/>
            </a:pPr>
            <a:r>
              <a:rPr lang="en-US" smtClean="0">
                <a:latin typeface="Times New Roman" pitchFamily="18" charset="0"/>
              </a:rPr>
              <a:t>	Increase the percentage of students taking and successfully completing two years of math beyond Algebra I by the end of the 12</a:t>
            </a:r>
            <a:r>
              <a:rPr lang="en-US" baseline="30000" smtClean="0">
                <a:latin typeface="Times New Roman" pitchFamily="18" charset="0"/>
              </a:rPr>
              <a:t>th</a:t>
            </a:r>
            <a:r>
              <a:rPr lang="en-US" smtClean="0">
                <a:latin typeface="Times New Roman" pitchFamily="18" charset="0"/>
              </a:rPr>
              <a:t> grade.</a:t>
            </a:r>
          </a:p>
          <a:p>
            <a:r>
              <a:rPr lang="en-US" b="1" smtClean="0">
                <a:latin typeface="Times New Roman" pitchFamily="18" charset="0"/>
              </a:rPr>
              <a:t>Goal 1.4</a:t>
            </a:r>
          </a:p>
          <a:p>
            <a:pPr>
              <a:buFontTx/>
              <a:buNone/>
            </a:pPr>
            <a:r>
              <a:rPr lang="en-US" smtClean="0">
                <a:latin typeface="Times New Roman" pitchFamily="18" charset="0"/>
              </a:rPr>
              <a:t>	Increase the percentage of students who have knowledge of and demonstrate necessary academic preparation for college.</a:t>
            </a:r>
          </a:p>
          <a:p>
            <a:r>
              <a:rPr lang="en-US" b="1" smtClean="0">
                <a:latin typeface="Times New Roman" pitchFamily="18" charset="0"/>
              </a:rPr>
              <a:t>Goal 1.5</a:t>
            </a:r>
          </a:p>
          <a:p>
            <a:pPr>
              <a:buFontTx/>
              <a:buNone/>
            </a:pPr>
            <a:r>
              <a:rPr lang="en-US" smtClean="0">
                <a:latin typeface="Times New Roman" pitchFamily="18" charset="0"/>
              </a:rPr>
              <a:t>	Increase the percentage of students who enroll in college without the need for remedial coursework.</a:t>
            </a:r>
          </a:p>
          <a:p>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2292"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idx="4294967295"/>
          </p:nvPr>
        </p:nvSpPr>
        <p:spPr/>
        <p:txBody>
          <a:bodyPr/>
          <a:lstStyle/>
          <a:p>
            <a:r>
              <a:rPr lang="en-US" smtClean="0"/>
              <a:t>Specific GEAR UP NC Goals</a:t>
            </a:r>
          </a:p>
        </p:txBody>
      </p:sp>
      <p:sp>
        <p:nvSpPr>
          <p:cNvPr id="13315" name="Rectangle 3"/>
          <p:cNvSpPr>
            <a:spLocks noGrp="1" noChangeArrowheads="1"/>
          </p:cNvSpPr>
          <p:nvPr>
            <p:ph type="body" idx="4294967295"/>
          </p:nvPr>
        </p:nvSpPr>
        <p:spPr>
          <a:xfrm>
            <a:off x="685800" y="1143000"/>
            <a:ext cx="7772400" cy="5334000"/>
          </a:xfrm>
        </p:spPr>
        <p:txBody>
          <a:bodyPr/>
          <a:lstStyle/>
          <a:p>
            <a:endParaRPr lang="en-US" b="1" smtClean="0">
              <a:latin typeface="Times New Roman" pitchFamily="18" charset="0"/>
            </a:endParaRPr>
          </a:p>
          <a:p>
            <a:r>
              <a:rPr lang="en-US" b="1" smtClean="0">
                <a:latin typeface="Times New Roman" pitchFamily="18" charset="0"/>
              </a:rPr>
              <a:t>Goal 2.1</a:t>
            </a:r>
          </a:p>
          <a:p>
            <a:pPr>
              <a:buFontTx/>
              <a:buNone/>
            </a:pPr>
            <a:r>
              <a:rPr lang="en-US" b="1" smtClean="0">
                <a:latin typeface="Times New Roman" pitchFamily="18" charset="0"/>
              </a:rPr>
              <a:t>	</a:t>
            </a:r>
            <a:r>
              <a:rPr lang="en-US" smtClean="0">
                <a:latin typeface="Times New Roman" pitchFamily="18" charset="0"/>
              </a:rPr>
              <a:t>Decrease the high school dropout rate.</a:t>
            </a:r>
          </a:p>
          <a:p>
            <a:r>
              <a:rPr lang="en-US" b="1" smtClean="0">
                <a:latin typeface="Times New Roman" pitchFamily="18" charset="0"/>
              </a:rPr>
              <a:t>Goal 2.2</a:t>
            </a:r>
          </a:p>
          <a:p>
            <a:pPr>
              <a:buFontTx/>
              <a:buNone/>
            </a:pPr>
            <a:r>
              <a:rPr lang="en-US" smtClean="0">
                <a:latin typeface="Times New Roman" pitchFamily="18" charset="0"/>
              </a:rPr>
              <a:t>	Increase the high school graduation rate.</a:t>
            </a:r>
          </a:p>
          <a:p>
            <a:r>
              <a:rPr lang="en-US" b="1" smtClean="0">
                <a:latin typeface="Times New Roman" pitchFamily="18" charset="0"/>
              </a:rPr>
              <a:t>Goal 2.3</a:t>
            </a:r>
          </a:p>
          <a:p>
            <a:pPr>
              <a:buFontTx/>
              <a:buNone/>
            </a:pPr>
            <a:r>
              <a:rPr lang="en-US" smtClean="0">
                <a:latin typeface="Times New Roman" pitchFamily="18" charset="0"/>
              </a:rPr>
              <a:t>	Increase average daily attendance rates at middle schools and high schools.</a:t>
            </a:r>
          </a:p>
          <a:p>
            <a:r>
              <a:rPr lang="en-US" b="1" smtClean="0">
                <a:latin typeface="Times New Roman" pitchFamily="18" charset="0"/>
              </a:rPr>
              <a:t>Goal 2.4</a:t>
            </a:r>
          </a:p>
          <a:p>
            <a:pPr>
              <a:buFontTx/>
              <a:buNone/>
            </a:pPr>
            <a:r>
              <a:rPr lang="en-US" smtClean="0">
                <a:latin typeface="Times New Roman" pitchFamily="18" charset="0"/>
              </a:rPr>
              <a:t>	Increase the percentage of students who apply, enroll, and succeed in college.</a:t>
            </a:r>
          </a:p>
          <a:p>
            <a:r>
              <a:rPr lang="en-US" b="1" smtClean="0">
                <a:latin typeface="Times New Roman" pitchFamily="18" charset="0"/>
              </a:rPr>
              <a:t>Goal 2.5</a:t>
            </a:r>
          </a:p>
          <a:p>
            <a:pPr>
              <a:buFontTx/>
              <a:buNone/>
            </a:pPr>
            <a:r>
              <a:rPr lang="en-US" smtClean="0">
                <a:latin typeface="Times New Roman" pitchFamily="18" charset="0"/>
              </a:rPr>
              <a:t>	Increase the percentage of students who are on track to graduate from college.</a:t>
            </a:r>
          </a:p>
          <a:p>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3316"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idx="4294967295"/>
          </p:nvPr>
        </p:nvSpPr>
        <p:spPr/>
        <p:txBody>
          <a:bodyPr/>
          <a:lstStyle/>
          <a:p>
            <a:r>
              <a:rPr lang="en-US" smtClean="0"/>
              <a:t>Specific GEAR UP NC Goals</a:t>
            </a:r>
          </a:p>
        </p:txBody>
      </p:sp>
      <p:sp>
        <p:nvSpPr>
          <p:cNvPr id="14339" name="Rectangle 3"/>
          <p:cNvSpPr>
            <a:spLocks noGrp="1" noChangeArrowheads="1"/>
          </p:cNvSpPr>
          <p:nvPr>
            <p:ph type="body" idx="4294967295"/>
          </p:nvPr>
        </p:nvSpPr>
        <p:spPr>
          <a:xfrm>
            <a:off x="685800" y="1219200"/>
            <a:ext cx="7772400" cy="5334000"/>
          </a:xfrm>
        </p:spPr>
        <p:txBody>
          <a:bodyPr/>
          <a:lstStyle/>
          <a:p>
            <a:endParaRPr lang="en-US" b="1" smtClean="0">
              <a:latin typeface="Times New Roman" pitchFamily="18" charset="0"/>
            </a:endParaRPr>
          </a:p>
          <a:p>
            <a:r>
              <a:rPr lang="en-US" b="1" smtClean="0">
                <a:latin typeface="Times New Roman" pitchFamily="18" charset="0"/>
              </a:rPr>
              <a:t>Goal 3.1</a:t>
            </a:r>
          </a:p>
          <a:p>
            <a:pPr>
              <a:buFontTx/>
              <a:buNone/>
            </a:pPr>
            <a:r>
              <a:rPr lang="en-US" b="1" smtClean="0">
                <a:latin typeface="Times New Roman" pitchFamily="18" charset="0"/>
              </a:rPr>
              <a:t>	</a:t>
            </a:r>
            <a:r>
              <a:rPr lang="en-US" smtClean="0">
                <a:latin typeface="Times New Roman" pitchFamily="18" charset="0"/>
              </a:rPr>
              <a:t>Increase students’ and families’ knowledge of postsecondary education financing.</a:t>
            </a:r>
          </a:p>
          <a:p>
            <a:r>
              <a:rPr lang="en-US" b="1" smtClean="0">
                <a:latin typeface="Times New Roman" pitchFamily="18" charset="0"/>
              </a:rPr>
              <a:t>Goal 3.2</a:t>
            </a:r>
          </a:p>
          <a:p>
            <a:pPr>
              <a:buFontTx/>
              <a:buNone/>
            </a:pPr>
            <a:r>
              <a:rPr lang="en-US" smtClean="0">
                <a:latin typeface="Times New Roman" pitchFamily="18" charset="0"/>
              </a:rPr>
              <a:t>	Increase families’ active engagement in assisting students with academic preparation for college.</a:t>
            </a:r>
          </a:p>
          <a:p>
            <a:endParaRPr lang="en-US" b="1" smtClean="0">
              <a:latin typeface="Times New Roman" pitchFamily="18" charset="0"/>
            </a:endParaRPr>
          </a:p>
          <a:p>
            <a:pPr>
              <a:buFontTx/>
              <a:buNone/>
            </a:pPr>
            <a:r>
              <a:rPr lang="en-US" smtClean="0">
                <a:latin typeface="Times New Roman" pitchFamily="18" charset="0"/>
              </a:rPr>
              <a:t>	</a:t>
            </a:r>
          </a:p>
          <a:p>
            <a:pPr>
              <a:buFontTx/>
              <a:buNone/>
            </a:pPr>
            <a:endParaRPr lang="en-US" b="1" smtClean="0">
              <a:latin typeface="Times New Roman" pitchFamily="18" charset="0"/>
            </a:endParaRPr>
          </a:p>
          <a:p>
            <a:pPr>
              <a:buFontTx/>
              <a:buNone/>
            </a:pPr>
            <a:endParaRPr lang="en-US" b="1" smtClean="0">
              <a:latin typeface="Times New Roman" pitchFamily="18" charset="0"/>
            </a:endParaRPr>
          </a:p>
          <a:p>
            <a:pPr>
              <a:buFontTx/>
              <a:buNone/>
            </a:pPr>
            <a:endParaRPr lang="en-US" smtClean="0">
              <a:latin typeface="Times New Roman" pitchFamily="18" charset="0"/>
            </a:endParaRPr>
          </a:p>
          <a:p>
            <a:pPr>
              <a:buFont typeface="Wingdings" pitchFamily="2" charset="2"/>
              <a:buNone/>
            </a:pPr>
            <a:endParaRPr lang="en-US" b="1" smtClean="0">
              <a:latin typeface="Times New Roman" pitchFamily="18" charset="0"/>
            </a:endParaRPr>
          </a:p>
          <a:p>
            <a:endParaRPr lang="en-US" smtClean="0">
              <a:latin typeface="Times New Roman" pitchFamily="18" charset="0"/>
            </a:endParaRPr>
          </a:p>
          <a:p>
            <a:pPr>
              <a:buFontTx/>
              <a:buNone/>
            </a:pPr>
            <a:endParaRPr lang="en-US" smtClean="0"/>
          </a:p>
          <a:p>
            <a:endParaRPr lang="en-US" smtClean="0"/>
          </a:p>
          <a:p>
            <a:endParaRPr lang="en-US" b="1" smtClean="0">
              <a:latin typeface="Times New Roman" pitchFamily="18" charset="0"/>
            </a:endParaRPr>
          </a:p>
        </p:txBody>
      </p:sp>
      <p:pic>
        <p:nvPicPr>
          <p:cNvPr id="14340" name="Picture 4" descr="GearUp_2c"/>
          <p:cNvPicPr>
            <a:picLocks noChangeAspect="1" noChangeArrowheads="1"/>
          </p:cNvPicPr>
          <p:nvPr/>
        </p:nvPicPr>
        <p:blipFill>
          <a:blip r:embed="rId3" cstate="print"/>
          <a:srcRect/>
          <a:stretch>
            <a:fillRect/>
          </a:stretch>
        </p:blipFill>
        <p:spPr bwMode="auto">
          <a:xfrm>
            <a:off x="7086600" y="6096000"/>
            <a:ext cx="1885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C-GAtemplate97Win">
  <a:themeElements>
    <a:clrScheme name="">
      <a:dk1>
        <a:srgbClr val="000000"/>
      </a:dk1>
      <a:lt1>
        <a:srgbClr val="000099"/>
      </a:lt1>
      <a:dk2>
        <a:srgbClr val="000000"/>
      </a:dk2>
      <a:lt2>
        <a:srgbClr val="808080"/>
      </a:lt2>
      <a:accent1>
        <a:srgbClr val="00CC99"/>
      </a:accent1>
      <a:accent2>
        <a:srgbClr val="3333CC"/>
      </a:accent2>
      <a:accent3>
        <a:srgbClr val="AAAACA"/>
      </a:accent3>
      <a:accent4>
        <a:srgbClr val="000000"/>
      </a:accent4>
      <a:accent5>
        <a:srgbClr val="AAE2CA"/>
      </a:accent5>
      <a:accent6>
        <a:srgbClr val="2D2DB9"/>
      </a:accent6>
      <a:hlink>
        <a:srgbClr val="CCCCFF"/>
      </a:hlink>
      <a:folHlink>
        <a:srgbClr val="B2B2B2"/>
      </a:folHlink>
    </a:clrScheme>
    <a:fontScheme name="UNC-GAtemplate97Wi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Times"/>
          </a:defRPr>
        </a:defPPr>
      </a:lstStyle>
    </a:lnDef>
  </a:objectDefaults>
  <a:extraClrSchemeLst>
    <a:extraClrScheme>
      <a:clrScheme name="UNC-GAtemplate97Wi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C-GAtemplate97W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C-GAtemplate97Wi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C-GAtemplate97Wi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C-GAtemplate97W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C-GAtemplate97W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C-GAtemplate97W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14058</TotalTime>
  <Words>1523</Words>
  <Application>Microsoft Office PowerPoint</Application>
  <PresentationFormat>On-screen Show (4:3)</PresentationFormat>
  <Paragraphs>402</Paragraphs>
  <Slides>26</Slides>
  <Notes>17</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Blank Presentation</vt:lpstr>
      <vt:lpstr>Custom Design</vt:lpstr>
      <vt:lpstr>UNC-GAtemplate97Win</vt:lpstr>
      <vt:lpstr>Slide 1</vt:lpstr>
      <vt:lpstr>What is GEAR UP?</vt:lpstr>
      <vt:lpstr>GEAR UP North Carolina - History</vt:lpstr>
      <vt:lpstr>GEAR UP North Carolina - Current</vt:lpstr>
      <vt:lpstr>Slide 5</vt:lpstr>
      <vt:lpstr>GEAR UP Grant III Cohort and Priority Model</vt:lpstr>
      <vt:lpstr>Specific GEAR UP NC Goals</vt:lpstr>
      <vt:lpstr>Specific GEAR UP NC Goals</vt:lpstr>
      <vt:lpstr>Specific GEAR UP NC Goals</vt:lpstr>
      <vt:lpstr>Local GEAR UP Staff</vt:lpstr>
      <vt:lpstr>Local GEAR UP Staff</vt:lpstr>
      <vt:lpstr>Local GEAR UP Steering Committee</vt:lpstr>
      <vt:lpstr>Local GEAR UP Framework</vt:lpstr>
      <vt:lpstr>GEAR UP NC Partners</vt:lpstr>
      <vt:lpstr>Services in the Districts</vt:lpstr>
      <vt:lpstr>Services in the Districts</vt:lpstr>
      <vt:lpstr>Services in the Districts</vt:lpstr>
      <vt:lpstr>Services in the Districts</vt:lpstr>
      <vt:lpstr>Services Provided by State Office</vt:lpstr>
      <vt:lpstr>Services Provided by State Office</vt:lpstr>
      <vt:lpstr>Services Provided by State Office</vt:lpstr>
      <vt:lpstr>Research and Evaluation System</vt:lpstr>
      <vt:lpstr>Student Services</vt:lpstr>
      <vt:lpstr>Parent Services</vt:lpstr>
      <vt:lpstr>Claim Reimbursement</vt:lpstr>
      <vt:lpstr>GEAR UP Contacts</vt:lpstr>
    </vt:vector>
  </TitlesOfParts>
  <Company>CCl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Phelps</dc:creator>
  <cp:lastModifiedBy>ECS </cp:lastModifiedBy>
  <cp:revision>1040</cp:revision>
  <dcterms:created xsi:type="dcterms:W3CDTF">2006-05-03T20:26:15Z</dcterms:created>
  <dcterms:modified xsi:type="dcterms:W3CDTF">2012-06-29T18:01:02Z</dcterms:modified>
</cp:coreProperties>
</file>