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985000" cy="9283700"/>
  <p:embeddedFontLst>
    <p:embeddedFont>
      <p:font typeface="Maven Pro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  <p:embeddedFont>
      <p:font typeface="Gill Sans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srk0joA96fDhPal1NAmtwGpDy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0CB41B-48E4-4899-9D6B-C10A51DECF04}">
  <a:tblStyle styleId="{C30CB41B-48E4-4899-9D6B-C10A51DECF0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</a:t>
            </a:r>
            <a:endParaRPr/>
          </a:p>
        </p:txBody>
      </p:sp>
      <p:sp>
        <p:nvSpPr>
          <p:cNvPr id="290" name="Google Shape;290;p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91" name="Google Shape;291;p1:notes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4/5/2016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 STANDARDIZED TO REFLECT PER 1000 STUDENTS district-wide</a:t>
            </a:r>
            <a:endParaRPr/>
          </a:p>
        </p:txBody>
      </p:sp>
      <p:sp>
        <p:nvSpPr>
          <p:cNvPr id="355" name="Google Shape;355;p10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 ALL OTHERS ARE ZERO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REPORTABLE OFFENSES WITH ONLY ONE REPORTABLE ACT OF CRIME</a:t>
            </a:r>
            <a:endParaRPr/>
          </a:p>
        </p:txBody>
      </p:sp>
      <p:sp>
        <p:nvSpPr>
          <p:cNvPr id="362" name="Google Shape;362;p1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Jana-</a:t>
            </a:r>
            <a:endParaRPr/>
          </a:p>
        </p:txBody>
      </p:sp>
      <p:sp>
        <p:nvSpPr>
          <p:cNvPr id="369" name="Google Shape;369;p12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3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 LABELLED THE WAY IT IS USED IN THE REPORT</a:t>
            </a:r>
            <a:endParaRPr/>
          </a:p>
        </p:txBody>
      </p:sp>
      <p:sp>
        <p:nvSpPr>
          <p:cNvPr id="376" name="Google Shape;376;p13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4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 TABLE S4</a:t>
            </a:r>
            <a:endParaRPr/>
          </a:p>
        </p:txBody>
      </p:sp>
      <p:sp>
        <p:nvSpPr>
          <p:cNvPr id="383" name="Google Shape;383;p14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Jana</a:t>
            </a:r>
            <a:endParaRPr/>
          </a:p>
        </p:txBody>
      </p:sp>
      <p:sp>
        <p:nvSpPr>
          <p:cNvPr id="389" name="Google Shape;3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6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 TABLE S5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16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1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</a:t>
            </a:r>
            <a:endParaRPr/>
          </a:p>
        </p:txBody>
      </p:sp>
      <p:sp>
        <p:nvSpPr>
          <p:cNvPr id="403" name="Google Shape;403;p17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8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 ECPS- 1 white male and 1 black male</a:t>
            </a:r>
            <a:endParaRPr/>
          </a:p>
        </p:txBody>
      </p:sp>
      <p:sp>
        <p:nvSpPr>
          <p:cNvPr id="410" name="Google Shape;410;p18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19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Va. Dropouts have increased across the state</a:t>
            </a:r>
            <a:endParaRPr/>
          </a:p>
        </p:txBody>
      </p:sp>
      <p:sp>
        <p:nvSpPr>
          <p:cNvPr id="418" name="Google Shape;418;p19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</a:t>
            </a:r>
            <a:endParaRPr/>
          </a:p>
        </p:txBody>
      </p:sp>
      <p:sp>
        <p:nvSpPr>
          <p:cNvPr id="301" name="Google Shape;301;p2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02" name="Google Shape;302;p2:notes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4/5/2016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Va. TABLE D6</a:t>
            </a:r>
            <a:endParaRPr/>
          </a:p>
        </p:txBody>
      </p:sp>
      <p:sp>
        <p:nvSpPr>
          <p:cNvPr id="425" name="Google Shape;425;p20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2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Va.</a:t>
            </a:r>
            <a:endParaRPr/>
          </a:p>
        </p:txBody>
      </p:sp>
      <p:sp>
        <p:nvSpPr>
          <p:cNvPr id="433" name="Google Shape;433;p2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2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Va. </a:t>
            </a:r>
            <a:endParaRPr/>
          </a:p>
        </p:txBody>
      </p:sp>
      <p:sp>
        <p:nvSpPr>
          <p:cNvPr id="439" name="Google Shape;4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Jana</a:t>
            </a:r>
            <a:endParaRPr/>
          </a:p>
        </p:txBody>
      </p:sp>
      <p:sp>
        <p:nvSpPr>
          <p:cNvPr id="309" name="Google Shape;309;p3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4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Va.</a:t>
            </a:r>
            <a:endParaRPr/>
          </a:p>
        </p:txBody>
      </p:sp>
      <p:sp>
        <p:nvSpPr>
          <p:cNvPr id="315" name="Google Shape;315;p4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Va. Will share specific data when able to segregate by ECPS.</a:t>
            </a:r>
            <a:endParaRPr/>
          </a:p>
        </p:txBody>
      </p:sp>
      <p:sp>
        <p:nvSpPr>
          <p:cNvPr id="322" name="Google Shape;322;p5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23" name="Google Shape;323;p5:notes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4/5/2016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Va.</a:t>
            </a:r>
            <a:endParaRPr/>
          </a:p>
        </p:txBody>
      </p:sp>
      <p:sp>
        <p:nvSpPr>
          <p:cNvPr id="329" name="Google Shape;329;p6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Va. ECPS had no offenses in these 9 categories- </a:t>
            </a:r>
            <a:endParaRPr/>
          </a:p>
        </p:txBody>
      </p:sp>
      <p:sp>
        <p:nvSpPr>
          <p:cNvPr id="335" name="Google Shape;335;p7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8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Va.  ECPS data on these will be presented on a upcoming slide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green indicates a drop in reports while red indicates a rise in reports </a:t>
            </a:r>
            <a:endParaRPr/>
          </a:p>
        </p:txBody>
      </p:sp>
      <p:sp>
        <p:nvSpPr>
          <p:cNvPr id="342" name="Google Shape;342;p8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Jana</a:t>
            </a:r>
            <a:endParaRPr/>
          </a:p>
        </p:txBody>
      </p:sp>
      <p:sp>
        <p:nvSpPr>
          <p:cNvPr id="348" name="Google Shape;3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4"/>
          <p:cNvGrpSpPr/>
          <p:nvPr/>
        </p:nvGrpSpPr>
        <p:grpSpPr>
          <a:xfrm>
            <a:off x="9790426" y="4546120"/>
            <a:ext cx="2255173" cy="2310006"/>
            <a:chOff x="7343003" y="3409675"/>
            <a:chExt cx="1691422" cy="1732548"/>
          </a:xfrm>
        </p:grpSpPr>
        <p:grpSp>
          <p:nvGrpSpPr>
            <p:cNvPr id="15" name="Google Shape;15;p24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6" name="Google Shape;16;p24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9" name="Google Shape;19;p24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4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4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4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3" name="Google Shape;23;p2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4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4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4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" name="Google Shape;27;p2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8" name="Google Shape;28;p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4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4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" name="Google Shape;33;p24"/>
          <p:cNvGrpSpPr/>
          <p:nvPr/>
        </p:nvGrpSpPr>
        <p:grpSpPr>
          <a:xfrm>
            <a:off x="6724502" y="0"/>
            <a:ext cx="5085303" cy="5118674"/>
            <a:chOff x="5043503" y="0"/>
            <a:chExt cx="3814072" cy="3839102"/>
          </a:xfrm>
        </p:grpSpPr>
        <p:sp>
          <p:nvSpPr>
            <p:cNvPr id="34" name="Google Shape;34;p24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36;p24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7" name="Google Shape;37;p24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4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24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41;p24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42" name="Google Shape;42;p2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24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4"/>
          <p:cNvSpPr txBox="1">
            <a:spLocks noGrp="1"/>
          </p:cNvSpPr>
          <p:nvPr>
            <p:ph type="ctrTitle"/>
          </p:nvPr>
        </p:nvSpPr>
        <p:spPr>
          <a:xfrm>
            <a:off x="1098667" y="2151750"/>
            <a:ext cx="56739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ubTitle" idx="1"/>
          </p:nvPr>
        </p:nvSpPr>
        <p:spPr>
          <a:xfrm>
            <a:off x="1098667" y="4795067"/>
            <a:ext cx="56739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33"/>
          <p:cNvGrpSpPr/>
          <p:nvPr/>
        </p:nvGrpSpPr>
        <p:grpSpPr>
          <a:xfrm>
            <a:off x="951176" y="5129497"/>
            <a:ext cx="1100560" cy="1100560"/>
            <a:chOff x="348199" y="179450"/>
            <a:chExt cx="1116300" cy="1116300"/>
          </a:xfrm>
        </p:grpSpPr>
        <p:sp>
          <p:nvSpPr>
            <p:cNvPr id="151" name="Google Shape;151;p3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1738400" y="5518633"/>
            <a:ext cx="77907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4"/>
          <p:cNvGrpSpPr/>
          <p:nvPr/>
        </p:nvGrpSpPr>
        <p:grpSpPr>
          <a:xfrm>
            <a:off x="69" y="5465463"/>
            <a:ext cx="12191743" cy="1392365"/>
            <a:chOff x="52" y="4099200"/>
            <a:chExt cx="9144036" cy="1044300"/>
          </a:xfrm>
        </p:grpSpPr>
        <p:grpSp>
          <p:nvGrpSpPr>
            <p:cNvPr id="157" name="Google Shape;157;p34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58" name="Google Shape;158;p3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4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p34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63" name="Google Shape;163;p3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4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4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3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69" name="Google Shape;169;p3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4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34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74" name="Google Shape;174;p3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4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34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34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78" name="Google Shape;178;p3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4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34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4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4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" name="Google Shape;183;p34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84" name="Google Shape;184;p34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34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4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4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" name="Google Shape;188;p3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89" name="Google Shape;189;p34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34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34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34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93" name="Google Shape;193;p34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4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4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34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34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3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99" name="Google Shape;199;p34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4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4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4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34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04" name="Google Shape;204;p34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4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4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34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3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09" name="Google Shape;209;p34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34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34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p34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13" name="Google Shape;213;p34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4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4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4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" name="Google Shape;217;p34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18" name="Google Shape;218;p3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4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4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4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" name="Google Shape;222;p34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23" name="Google Shape;223;p34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4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4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3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29" name="Google Shape;229;p34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34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34" name="Google Shape;234;p34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4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4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34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38" name="Google Shape;238;p3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4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4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4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34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43" name="Google Shape;243;p34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4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4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4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4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" name="Google Shape;248;p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49" name="Google Shape;249;p34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34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34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34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" name="Google Shape;253;p34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54" name="Google Shape;254;p34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4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4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" name="Google Shape;257;p34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58" name="Google Shape;258;p3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4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4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4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4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34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64" name="Google Shape;264;p34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4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4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34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68;p3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69" name="Google Shape;269;p34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4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4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4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" name="Google Shape;273;p34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74" name="Google Shape;274;p34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4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4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34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78" name="Google Shape;278;p3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4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4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4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2" name="Google Shape;282;p34"/>
          <p:cNvSpPr txBox="1">
            <a:spLocks noGrp="1"/>
          </p:cNvSpPr>
          <p:nvPr>
            <p:ph type="title" hasCustomPrompt="1"/>
          </p:nvPr>
        </p:nvSpPr>
        <p:spPr>
          <a:xfrm>
            <a:off x="1851500" y="1030300"/>
            <a:ext cx="84891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1851500" y="3616400"/>
            <a:ext cx="84891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/>
          <p:nvPr/>
        </p:nvSpPr>
        <p:spPr>
          <a:xfrm>
            <a:off x="0" y="5457826"/>
            <a:ext cx="965197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F1F1F1"/>
              </a:gs>
              <a:gs pos="66000">
                <a:schemeClr val="accent1"/>
              </a:gs>
              <a:gs pos="100000">
                <a:schemeClr val="accent1"/>
              </a:gs>
            </a:gsLst>
            <a:lin ang="1662013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p25"/>
          <p:cNvSpPr/>
          <p:nvPr/>
        </p:nvSpPr>
        <p:spPr>
          <a:xfrm>
            <a:off x="2409853" y="6148043"/>
            <a:ext cx="9777184" cy="712525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D5D5D5"/>
              </a:gs>
              <a:gs pos="48000">
                <a:schemeClr val="accent3"/>
              </a:gs>
              <a:gs pos="100000">
                <a:schemeClr val="accent3"/>
              </a:gs>
            </a:gsLst>
            <a:lin ang="1589992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914400" y="1600201"/>
            <a:ext cx="103632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2575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30"/>
              <a:buChar char="■"/>
              <a:defRPr/>
            </a:lvl3pPr>
            <a:lvl4pPr marL="1828800" lvl="3" indent="-325755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30"/>
              <a:buChar char="○"/>
              <a:defRPr/>
            </a:lvl5pPr>
            <a:lvl6pPr marL="2743200" lvl="5" indent="-32575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30"/>
              <a:buChar char="■"/>
              <a:defRPr/>
            </a:lvl6pPr>
            <a:lvl7pPr marL="3200400" lvl="6" indent="-32575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30"/>
              <a:buChar char="●"/>
              <a:defRPr/>
            </a:lvl7pPr>
            <a:lvl8pPr marL="3657600" lvl="7" indent="-325754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30"/>
              <a:buChar char="○"/>
              <a:defRPr/>
            </a:lvl8pPr>
            <a:lvl9pPr marL="4114800" lvl="8" indent="-325754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3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/>
          <p:nvPr/>
        </p:nvSpPr>
        <p:spPr>
          <a:xfrm>
            <a:off x="-261" y="5412337"/>
            <a:ext cx="10134419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2240967" y="6116508"/>
            <a:ext cx="9947987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8534400" y="6416676"/>
            <a:ext cx="264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304800" y="6416676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11277600" y="6416676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26"/>
          <p:cNvGrpSpPr/>
          <p:nvPr/>
        </p:nvGrpSpPr>
        <p:grpSpPr>
          <a:xfrm>
            <a:off x="195687" y="4541"/>
            <a:ext cx="1644244" cy="1846001"/>
            <a:chOff x="146769" y="3406"/>
            <a:chExt cx="1233214" cy="1384535"/>
          </a:xfrm>
        </p:grpSpPr>
        <p:grpSp>
          <p:nvGrpSpPr>
            <p:cNvPr id="65" name="Google Shape;65;p26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66" name="Google Shape;66;p26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6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68;p26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9" name="Google Shape;69;p26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6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26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3" name="Google Shape;73;p26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6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6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6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" name="Google Shape;77;p26"/>
          <p:cNvGrpSpPr/>
          <p:nvPr/>
        </p:nvGrpSpPr>
        <p:grpSpPr>
          <a:xfrm>
            <a:off x="9033219" y="3871914"/>
            <a:ext cx="2914790" cy="2985925"/>
            <a:chOff x="6775084" y="2904008"/>
            <a:chExt cx="2186147" cy="2239500"/>
          </a:xfrm>
        </p:grpSpPr>
        <p:grpSp>
          <p:nvGrpSpPr>
            <p:cNvPr id="78" name="Google Shape;78;p26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9" name="Google Shape;79;p26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81;p26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82" name="Google Shape;82;p26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6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6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" name="Google Shape;85;p26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86" name="Google Shape;86;p26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6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6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6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90;p2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91" name="Google Shape;91;p26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6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6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6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6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1098667" y="2151767"/>
            <a:ext cx="78105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7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0" name="Google Shape;100;p2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1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8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7" name="Google Shape;107;p2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45741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2"/>
          </p:nvPr>
        </p:nvSpPr>
        <p:spPr>
          <a:xfrm>
            <a:off x="6538200" y="2653400"/>
            <a:ext cx="45741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9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15" name="Google Shape;115;p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0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21" name="Google Shape;121;p3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4416000" cy="21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1738400" y="3079567"/>
            <a:ext cx="4416000" cy="29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1"/>
          <p:cNvGrpSpPr/>
          <p:nvPr/>
        </p:nvGrpSpPr>
        <p:grpSpPr>
          <a:xfrm>
            <a:off x="9155392" y="1675"/>
            <a:ext cx="3023097" cy="3468901"/>
            <a:chOff x="6790514" y="1255"/>
            <a:chExt cx="2267380" cy="2601741"/>
          </a:xfrm>
        </p:grpSpPr>
        <p:grpSp>
          <p:nvGrpSpPr>
            <p:cNvPr id="128" name="Google Shape;128;p31"/>
            <p:cNvGrpSpPr/>
            <p:nvPr/>
          </p:nvGrpSpPr>
          <p:grpSpPr>
            <a:xfrm>
              <a:off x="7067536" y="1255"/>
              <a:ext cx="1990358" cy="1990303"/>
              <a:chOff x="7067536" y="1255"/>
              <a:chExt cx="1990358" cy="1990303"/>
            </a:xfrm>
          </p:grpSpPr>
          <p:sp>
            <p:nvSpPr>
              <p:cNvPr id="129" name="Google Shape;129;p31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1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1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31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33" name="Google Shape;133;p31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31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37" name="Google Shape;137;p31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1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1098667" y="1018133"/>
            <a:ext cx="7810500" cy="47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2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43" name="Google Shape;143;p3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subTitle" idx="1"/>
          </p:nvPr>
        </p:nvSpPr>
        <p:spPr>
          <a:xfrm>
            <a:off x="1738400" y="3657604"/>
            <a:ext cx="4574100" cy="96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2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sz="17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i.nc.gov/consolidated-data-report-2021-22/op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"/>
          <p:cNvSpPr txBox="1">
            <a:spLocks noGrp="1"/>
          </p:cNvSpPr>
          <p:nvPr>
            <p:ph type="subTitle" idx="1"/>
          </p:nvPr>
        </p:nvSpPr>
        <p:spPr>
          <a:xfrm>
            <a:off x="236668" y="621323"/>
            <a:ext cx="11865685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4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North Carolina State Board of Education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4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Report to the Joint Legislative Education Oversight Committee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4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Consolidated Data Report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4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2021 - 2022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" descr="Image result for ncdpi logo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5" name="Google Shape;295;p1" descr="Image result for ncdpi logo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6" name="Google Shape;296;p1" descr="Image result for ncdpi logo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7" name="Google Shape;297;p1" descr="dp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0271" y="5518673"/>
            <a:ext cx="982860" cy="99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914400" y="6806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REPORTABLE ACTS OF CRIME– NE REGION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000"/>
              <a:t>Rate per 1000 students</a:t>
            </a:r>
            <a:endParaRPr sz="2000"/>
          </a:p>
        </p:txBody>
      </p:sp>
      <p:pic>
        <p:nvPicPr>
          <p:cNvPr id="358" name="Google Shape;3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00" y="1211075"/>
            <a:ext cx="11474751" cy="53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ECPS REPORTABLE OFFENSES 2021-2022</a:t>
            </a:r>
            <a:endParaRPr/>
          </a:p>
        </p:txBody>
      </p:sp>
      <p:graphicFrame>
        <p:nvGraphicFramePr>
          <p:cNvPr id="365" name="Google Shape;365;p11"/>
          <p:cNvGraphicFramePr/>
          <p:nvPr/>
        </p:nvGraphicFramePr>
        <p:xfrm>
          <a:off x="532660" y="130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{C30CB41B-48E4-4899-9D6B-C10A51DECF04}</a:tableStyleId>
              </a:tblPr>
              <a:tblGrid>
                <a:gridCol w="155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3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8</a:t>
                      </a:r>
                      <a:endParaRPr sz="3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TOTAL 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Possession of alcohol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Possession of Weapon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/>
                        <a:t>Assault on School Personnel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Possession of Controlled Substance </a:t>
                      </a:r>
                      <a:endParaRPr sz="2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JAH 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2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4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1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SHORT-TERM SUSPENSIONS</a:t>
            </a:r>
            <a:endParaRPr/>
          </a:p>
        </p:txBody>
      </p:sp>
      <p:sp>
        <p:nvSpPr>
          <p:cNvPr id="372" name="Google Shape;372;p12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826100" cy="4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-"/>
            </a:pPr>
            <a:r>
              <a:rPr lang="en-US" sz="3100"/>
              <a:t>STUDENTS WHO ARE SUSPENDED FOR TEN DAYS OR LESS</a:t>
            </a:r>
            <a:endParaRPr sz="3100"/>
          </a:p>
          <a:p>
            <a:pPr marL="457200" lvl="0" indent="-414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"/>
              <a:buChar char="-"/>
            </a:pPr>
            <a:r>
              <a:rPr lang="en-US" sz="3100"/>
              <a:t>MAY INCLUDE MULTIPLE SUSPENSIONS FOR THE SAME STUDENT</a:t>
            </a:r>
            <a:endParaRPr sz="3100"/>
          </a:p>
          <a:p>
            <a:pPr marL="457200" lvl="0" indent="-414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"/>
              <a:buChar char="-"/>
            </a:pPr>
            <a:r>
              <a:rPr lang="en-US" sz="3100"/>
              <a:t>STANDARDIZED AND CALCULATED PER 1000 STUDENTS</a:t>
            </a:r>
            <a:endParaRPr sz="3100"/>
          </a:p>
          <a:p>
            <a:pPr marL="914400" lvl="1" indent="-3956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0"/>
              <a:buChar char="-"/>
            </a:pPr>
            <a:r>
              <a:rPr lang="en-US" sz="2500"/>
              <a:t>(</a:t>
            </a:r>
            <a:r>
              <a:rPr lang="en-US" sz="2400"/>
              <a:t>TOTAL # OF EVENT OCCURRENCES / LEA POPULATION)*1000</a:t>
            </a:r>
            <a:endParaRPr sz="2400"/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en-US" sz="3100"/>
              <a:t>AVERAGE SUSPENSION DURATION WAS 3.34 DAYS</a:t>
            </a:r>
            <a:endParaRPr sz="3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SHORT TERM SUSPENSIONS 2021-2022 - ECPS</a:t>
            </a:r>
            <a:endParaRPr/>
          </a:p>
        </p:txBody>
      </p:sp>
      <p:graphicFrame>
        <p:nvGraphicFramePr>
          <p:cNvPr id="379" name="Google Shape;379;p13"/>
          <p:cNvGraphicFramePr/>
          <p:nvPr/>
        </p:nvGraphicFramePr>
        <p:xfrm>
          <a:off x="952500" y="141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{C30CB41B-48E4-4899-9D6B-C10A51DECF04}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strike="noStrike" cap="none"/>
                        <a:t>** TOTAL OF </a:t>
                      </a:r>
                      <a:r>
                        <a:rPr lang="en-US" sz="3500"/>
                        <a:t>353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strike="noStrike" cap="none"/>
                        <a:t>BLACK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lang="en-US" sz="3100" u="none" strike="noStrike" cap="none"/>
                        <a:t>HISPANIC</a:t>
                      </a:r>
                      <a:endParaRPr sz="31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strike="noStrike" cap="none"/>
                        <a:t>WHITE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strike="noStrike" cap="none"/>
                        <a:t>TWO OR MORE RACES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strike="noStrike" cap="none"/>
                        <a:t>FEMALE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/>
                        <a:t>66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/>
                        <a:t>4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/>
                        <a:t>25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/>
                        <a:t>7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strike="noStrike" cap="none"/>
                        <a:t>MALE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/>
                        <a:t>172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/>
                        <a:t>6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/>
                        <a:t>57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/>
                        <a:t>16</a:t>
                      </a:r>
                      <a:endParaRPr sz="3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"/>
          <p:cNvSpPr txBox="1">
            <a:spLocks noGrp="1"/>
          </p:cNvSpPr>
          <p:nvPr>
            <p:ph type="title"/>
          </p:nvPr>
        </p:nvSpPr>
        <p:spPr>
          <a:xfrm>
            <a:off x="205625" y="-12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ECPS- Short Term Suspensions by school</a:t>
            </a:r>
            <a:endParaRPr/>
          </a:p>
        </p:txBody>
      </p:sp>
      <p:graphicFrame>
        <p:nvGraphicFramePr>
          <p:cNvPr id="386" name="Google Shape;386;p14"/>
          <p:cNvGraphicFramePr/>
          <p:nvPr/>
        </p:nvGraphicFramePr>
        <p:xfrm>
          <a:off x="205625" y="11813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{C30CB41B-48E4-4899-9D6B-C10A51DECF04}</a:tableStyleId>
              </a:tblPr>
              <a:tblGrid>
                <a:gridCol w="229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# STS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STS DAYS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AVG DAYS PER STS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STS / 1000 STUDENTS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ECPS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353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1,176.01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3.33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194.276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WOS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3</a:t>
                      </a:r>
                      <a:r>
                        <a:rPr lang="en-US" sz="3000"/>
                        <a:t>8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62.81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1.65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93.827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DFW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86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177.16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2.0</a:t>
                      </a:r>
                      <a:r>
                        <a:rPr lang="en-US" sz="3000"/>
                        <a:t>6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207.729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CMS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146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533.65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3.</a:t>
                      </a:r>
                      <a:r>
                        <a:rPr lang="en-US" sz="3000"/>
                        <a:t>66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3</a:t>
                      </a:r>
                      <a:r>
                        <a:rPr lang="en-US" sz="3000"/>
                        <a:t>42.723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JAH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83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402.39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4.85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145.105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SHORT TERM SUSPENSIONS – NE REGION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000"/>
              <a:t>Rate per 1000 students</a:t>
            </a:r>
            <a:endParaRPr sz="2000"/>
          </a:p>
        </p:txBody>
      </p:sp>
      <p:pic>
        <p:nvPicPr>
          <p:cNvPr id="392" name="Google Shape;3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75" y="1202475"/>
            <a:ext cx="1169165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SHORT TERM SUSPENSIONS - PROXIMITY</a:t>
            </a:r>
            <a:endParaRPr/>
          </a:p>
        </p:txBody>
      </p:sp>
      <p:graphicFrame>
        <p:nvGraphicFramePr>
          <p:cNvPr id="399" name="Google Shape;399;p16"/>
          <p:cNvGraphicFramePr/>
          <p:nvPr/>
        </p:nvGraphicFramePr>
        <p:xfrm>
          <a:off x="334225" y="14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{C30CB41B-48E4-4899-9D6B-C10A51DECF04}</a:tableStyleId>
              </a:tblPr>
              <a:tblGrid>
                <a:gridCol w="199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7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7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TOTALS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BLACK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WHITE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HISPANIC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TWO OR MORE RACES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OTHER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BERTIE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248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223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10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0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15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-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ECPS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353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238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82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1</a:t>
                      </a:r>
                      <a:r>
                        <a:rPr lang="en-US" sz="3000"/>
                        <a:t>0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23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-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GATES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157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46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99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2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1</a:t>
                      </a:r>
                      <a:r>
                        <a:rPr lang="en-US" sz="3000"/>
                        <a:t>0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-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ECPPS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1278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801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290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79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103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5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PERQUIMANS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176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8</a:t>
                      </a:r>
                      <a:r>
                        <a:rPr lang="en-US" sz="3000"/>
                        <a:t>0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/>
                        <a:t>80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1</a:t>
                      </a:r>
                      <a:r>
                        <a:rPr lang="en-US" sz="3000"/>
                        <a:t>3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/>
                        <a:t>-</a:t>
                      </a:r>
                      <a:endParaRPr sz="3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LONG TERM SUSPENSIONS/EXPULSIONS</a:t>
            </a:r>
            <a:endParaRPr/>
          </a:p>
        </p:txBody>
      </p:sp>
      <p:sp>
        <p:nvSpPr>
          <p:cNvPr id="406" name="Google Shape;406;p17"/>
          <p:cNvSpPr txBox="1">
            <a:spLocks noGrp="1"/>
          </p:cNvSpPr>
          <p:nvPr>
            <p:ph type="body" idx="1"/>
          </p:nvPr>
        </p:nvSpPr>
        <p:spPr>
          <a:xfrm>
            <a:off x="116039" y="1506103"/>
            <a:ext cx="11820900" cy="49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146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30"/>
              <a:buChar char="-"/>
            </a:pPr>
            <a:r>
              <a:rPr lang="en-US" sz="3100"/>
              <a:t>GREATER THAN ELEVEN DAYS</a:t>
            </a:r>
            <a:endParaRPr sz="3100"/>
          </a:p>
          <a:p>
            <a:pPr marL="457200" lvl="0" indent="-414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"/>
              <a:buChar char="-"/>
            </a:pPr>
            <a:r>
              <a:rPr lang="en-US" sz="3100"/>
              <a:t>MAY BE ASSIGNED TO ALP FOR TERM OF SUSPENSION</a:t>
            </a:r>
            <a:endParaRPr sz="3100"/>
          </a:p>
          <a:p>
            <a:pPr marL="457200" lvl="0" indent="-414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"/>
              <a:buChar char="-"/>
            </a:pPr>
            <a:r>
              <a:rPr lang="en-US" sz="3100"/>
              <a:t>SOME OFFENSES REQUIRE 365 DAY SUSPENSION</a:t>
            </a:r>
            <a:endParaRPr sz="3100"/>
          </a:p>
          <a:p>
            <a:pPr marL="457200" lvl="0" indent="-414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"/>
              <a:buChar char="-"/>
            </a:pPr>
            <a:r>
              <a:rPr lang="en-US" sz="3100"/>
              <a:t>SUPERINTENDENT MUST APPROVE LONG TERM SUSPENSIONS</a:t>
            </a:r>
            <a:endParaRPr sz="3100"/>
          </a:p>
          <a:p>
            <a:pPr marL="457200" lvl="0" indent="-414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"/>
              <a:buChar char="-"/>
            </a:pPr>
            <a:r>
              <a:rPr lang="en-US" sz="3100"/>
              <a:t>STUDENTS CAN NEVER RETURN FROM AN EXPULSION UNLESS GRANTED BY BOE</a:t>
            </a:r>
            <a:endParaRPr sz="3100"/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 txBox="1">
            <a:spLocks noGrp="1"/>
          </p:cNvSpPr>
          <p:nvPr>
            <p:ph type="title"/>
          </p:nvPr>
        </p:nvSpPr>
        <p:spPr>
          <a:xfrm>
            <a:off x="914400" y="88747"/>
            <a:ext cx="103632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LONG TERM SUSPENSIONS – NE REGION</a:t>
            </a:r>
            <a:endParaRPr/>
          </a:p>
        </p:txBody>
      </p:sp>
      <p:sp>
        <p:nvSpPr>
          <p:cNvPr id="413" name="Google Shape;413;p18"/>
          <p:cNvSpPr txBox="1"/>
          <p:nvPr/>
        </p:nvSpPr>
        <p:spPr>
          <a:xfrm>
            <a:off x="1257050" y="4449875"/>
            <a:ext cx="91125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All other LEAs in the NE region reported 0 long</a:t>
            </a:r>
            <a:r>
              <a:rPr lang="en-US" sz="2400"/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 suspensions.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</a:rPr>
              <a:t>*** </a:t>
            </a:r>
            <a:r>
              <a:rPr lang="en-US" sz="2400" b="1"/>
              <a:t>Expulsions:</a:t>
            </a:r>
            <a:endParaRPr sz="2400" b="1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Halifax  1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ECCPS  2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Washington 1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14" name="Google Shape;4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000" y="981250"/>
            <a:ext cx="7870174" cy="34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DROPOUTS - GENERAL FINDINGS</a:t>
            </a:r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body" idx="1"/>
          </p:nvPr>
        </p:nvSpPr>
        <p:spPr>
          <a:xfrm>
            <a:off x="321225" y="1188500"/>
            <a:ext cx="10956300" cy="50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400"/>
          </a:p>
          <a:p>
            <a:pPr marL="457200" lvl="0" indent="-4337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30"/>
              <a:buChar char="➔"/>
            </a:pPr>
            <a:r>
              <a:rPr lang="en-US" sz="3400"/>
              <a:t>GRADES 9-13: 10,841 UP FROM 9,512 IN 2018-19 (</a:t>
            </a:r>
            <a:r>
              <a:rPr lang="en-US" sz="3400">
                <a:solidFill>
                  <a:srgbClr val="FF0000"/>
                </a:solidFill>
              </a:rPr>
              <a:t>+14%</a:t>
            </a:r>
            <a:r>
              <a:rPr lang="en-US" sz="3400"/>
              <a:t>)</a:t>
            </a:r>
            <a:endParaRPr sz="3400"/>
          </a:p>
          <a:p>
            <a:pPr marL="457200" lvl="0" indent="-4337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30"/>
              <a:buChar char="➔"/>
            </a:pPr>
            <a:r>
              <a:rPr lang="en-US" sz="3400"/>
              <a:t>60.4% OF DROPOUTS ARE MALES</a:t>
            </a:r>
            <a:endParaRPr sz="3400"/>
          </a:p>
          <a:p>
            <a:pPr marL="457200" lvl="0" indent="-4337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30"/>
              <a:buChar char="➔"/>
            </a:pPr>
            <a:r>
              <a:rPr lang="en-US" sz="3400"/>
              <a:t>ATTENDANCE ISSUES (46.7%) - MAIN REASON LISTED FOR DROPOUTS</a:t>
            </a:r>
            <a:endParaRPr sz="3400"/>
          </a:p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➔"/>
            </a:pPr>
            <a:r>
              <a:rPr lang="en-US" sz="3400"/>
              <a:t>Statewide: Hispanic males have the highest rate</a:t>
            </a:r>
            <a:endParaRPr sz="3400"/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"/>
          <p:cNvSpPr txBox="1">
            <a:spLocks noGrp="1"/>
          </p:cNvSpPr>
          <p:nvPr>
            <p:ph type="title"/>
          </p:nvPr>
        </p:nvSpPr>
        <p:spPr>
          <a:xfrm>
            <a:off x="2209800" y="1"/>
            <a:ext cx="7772400" cy="74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800"/>
              <a:t>BACKGROUND</a:t>
            </a:r>
            <a:endParaRPr sz="4800"/>
          </a:p>
        </p:txBody>
      </p:sp>
      <p:sp>
        <p:nvSpPr>
          <p:cNvPr id="305" name="Google Shape;305;p2"/>
          <p:cNvSpPr txBox="1">
            <a:spLocks noGrp="1"/>
          </p:cNvSpPr>
          <p:nvPr>
            <p:ph type="body" idx="1"/>
          </p:nvPr>
        </p:nvSpPr>
        <p:spPr>
          <a:xfrm>
            <a:off x="474405" y="651101"/>
            <a:ext cx="11243190" cy="569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 sz="4400"/>
              <a:t>The consolidated report includes information on:</a:t>
            </a:r>
            <a:endParaRPr sz="4400"/>
          </a:p>
          <a:p>
            <a:pPr marL="45720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4600"/>
              <a:buChar char="-"/>
            </a:pPr>
            <a:r>
              <a:rPr lang="en-US" sz="4400"/>
              <a:t>school crime and violence</a:t>
            </a:r>
            <a:endParaRPr sz="44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-"/>
            </a:pPr>
            <a:r>
              <a:rPr lang="en-US" sz="4400"/>
              <a:t>suspensions and expulsions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-"/>
            </a:pPr>
            <a:r>
              <a:rPr lang="en-US" sz="4400"/>
              <a:t>use of corporal punishment</a:t>
            </a:r>
            <a:endParaRPr sz="44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-"/>
            </a:pPr>
            <a:r>
              <a:rPr lang="en-US" sz="4400"/>
              <a:t>alternative learning program assignments</a:t>
            </a:r>
            <a:endParaRPr sz="44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-"/>
            </a:pPr>
            <a:r>
              <a:rPr lang="en-US" sz="4400"/>
              <a:t>reassignments for disciplinary purposes</a:t>
            </a:r>
            <a:endParaRPr sz="44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-"/>
            </a:pPr>
            <a:r>
              <a:rPr lang="en-US" sz="4400"/>
              <a:t>drop out counts and rates </a:t>
            </a:r>
            <a:endParaRPr sz="4400"/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30"/>
              <a:buNone/>
            </a:pPr>
            <a:endParaRPr sz="4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AREA DROPOUT COUNTS</a:t>
            </a:r>
            <a:endParaRPr/>
          </a:p>
        </p:txBody>
      </p:sp>
      <p:graphicFrame>
        <p:nvGraphicFramePr>
          <p:cNvPr id="428" name="Google Shape;428;p20"/>
          <p:cNvGraphicFramePr/>
          <p:nvPr/>
        </p:nvGraphicFramePr>
        <p:xfrm>
          <a:off x="666388" y="13527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{C30CB41B-48E4-4899-9D6B-C10A51DECF04}</a:tableStyleId>
              </a:tblPr>
              <a:tblGrid>
                <a:gridCol w="125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4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9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TOTAL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700" u="none" strike="noStrike" cap="none"/>
                        <a:t>FEMALE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MALE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BLACK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/>
                        <a:t>HISPANIC</a:t>
                      </a:r>
                      <a:endParaRPr sz="16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WHITE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TWO OR MORE RACES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ASIAN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Native Hawaiian/ Pacific Islander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ECPS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11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3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8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4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4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2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0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/>
                        <a:t>PERQUIMANS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9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*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*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*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*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*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*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*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</a:t>
                      </a:r>
                      <a:endParaRPr sz="2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GATES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19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9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10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2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0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0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16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</a:t>
                      </a:r>
                      <a:endParaRPr sz="2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ECPPS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68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36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32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28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6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30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3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0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&lt;10</a:t>
                      </a:r>
                      <a:endParaRPr sz="2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BERTIE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</a:t>
                      </a:r>
                      <a:r>
                        <a:rPr lang="en-US" sz="2200"/>
                        <a:t>6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4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</a:t>
                      </a:r>
                      <a:r>
                        <a:rPr lang="en-US" sz="2200"/>
                        <a:t>2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</a:t>
                      </a:r>
                      <a:r>
                        <a:rPr lang="en-US" sz="2200"/>
                        <a:t>1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/>
                        <a:t>1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3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1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/>
                        <a:t>0</a:t>
                      </a:r>
                      <a:endParaRPr sz="2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</a:t>
                      </a:r>
                      <a:endParaRPr sz="2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9" name="Google Shape;429;p20"/>
          <p:cNvSpPr txBox="1"/>
          <p:nvPr/>
        </p:nvSpPr>
        <p:spPr>
          <a:xfrm>
            <a:off x="898575" y="6000750"/>
            <a:ext cx="45549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Nunito"/>
                <a:ea typeface="Nunito"/>
                <a:cs typeface="Nunito"/>
                <a:sym typeface="Nunito"/>
              </a:rPr>
              <a:t>* Data set contains less than 10 students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>
            <a:spLocks noGrp="1"/>
          </p:cNvSpPr>
          <p:nvPr>
            <p:ph type="title"/>
          </p:nvPr>
        </p:nvSpPr>
        <p:spPr>
          <a:xfrm>
            <a:off x="1069325" y="-12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ECPS DROP OUTS</a:t>
            </a:r>
            <a:endParaRPr/>
          </a:p>
        </p:txBody>
      </p:sp>
      <p:pic>
        <p:nvPicPr>
          <p:cNvPr id="436" name="Google Shape;4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200" y="1088850"/>
            <a:ext cx="8593149" cy="5165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526" y="793650"/>
            <a:ext cx="9956775" cy="55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2"/>
          <p:cNvSpPr txBox="1"/>
          <p:nvPr/>
        </p:nvSpPr>
        <p:spPr>
          <a:xfrm>
            <a:off x="1404650" y="134275"/>
            <a:ext cx="90786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Nunito"/>
                <a:ea typeface="Nunito"/>
                <a:cs typeface="Nunito"/>
                <a:sym typeface="Nunito"/>
              </a:rPr>
              <a:t>ECPS DROP OUT RATE 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"/>
          <p:cNvSpPr txBox="1">
            <a:spLocks noGrp="1"/>
          </p:cNvSpPr>
          <p:nvPr>
            <p:ph type="body" idx="1"/>
          </p:nvPr>
        </p:nvSpPr>
        <p:spPr>
          <a:xfrm>
            <a:off x="914400" y="239050"/>
            <a:ext cx="10363200" cy="6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200400" lvl="0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</a:pPr>
            <a:r>
              <a:rPr lang="en-US" sz="3000" b="1">
                <a:latin typeface="Maven Pro"/>
                <a:ea typeface="Maven Pro"/>
                <a:cs typeface="Maven Pro"/>
                <a:sym typeface="Maven Pro"/>
              </a:rPr>
              <a:t>BACKGROUND</a:t>
            </a:r>
            <a:endParaRPr/>
          </a:p>
          <a:p>
            <a:pPr marL="3200400" lvl="0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</a:pPr>
            <a:endParaRPr sz="3000" b="1">
              <a:latin typeface="Maven Pro"/>
              <a:ea typeface="Maven Pro"/>
              <a:cs typeface="Maven Pro"/>
              <a:sym typeface="Maven Pro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4600"/>
              <a:buChar char="-"/>
            </a:pPr>
            <a:r>
              <a:rPr lang="en-US" sz="4600"/>
              <a:t>required by G.S. 115C-12(21), (27)</a:t>
            </a:r>
            <a:endParaRPr sz="4600"/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530"/>
              <a:buNone/>
            </a:pPr>
            <a:endParaRPr sz="4600"/>
          </a:p>
          <a:p>
            <a:pPr marL="45720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4600"/>
              <a:buChar char="-"/>
            </a:pPr>
            <a:r>
              <a:rPr lang="en-US" sz="4600"/>
              <a:t>The full report may be found </a:t>
            </a:r>
            <a:r>
              <a:rPr lang="en-US" sz="4600" u="sng">
                <a:solidFill>
                  <a:schemeClr val="hlink"/>
                </a:solidFill>
                <a:hlinkClick r:id="rId3"/>
              </a:rPr>
              <a:t>HERE</a:t>
            </a:r>
            <a:endParaRPr sz="4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"/>
          <p:cNvSpPr txBox="1">
            <a:spLocks noGrp="1"/>
          </p:cNvSpPr>
          <p:nvPr>
            <p:ph type="title"/>
          </p:nvPr>
        </p:nvSpPr>
        <p:spPr>
          <a:xfrm>
            <a:off x="914400" y="-12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318" name="Google Shape;318;p4"/>
          <p:cNvSpPr txBox="1">
            <a:spLocks noGrp="1"/>
          </p:cNvSpPr>
          <p:nvPr>
            <p:ph type="body" idx="1"/>
          </p:nvPr>
        </p:nvSpPr>
        <p:spPr>
          <a:xfrm>
            <a:off x="388475" y="897950"/>
            <a:ext cx="11534400" cy="6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en-US" sz="3800"/>
              <a:t>Starting 2018-19 consolidated report standardized rates across crime, violence and short-term suspensions to reflect a rate per 1000 students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en-US" sz="3800"/>
              <a:t>Long Term Suspension rates are reported per 100,000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en-US" sz="3800"/>
              <a:t>Does allow comparison among school districts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-"/>
            </a:pPr>
            <a:r>
              <a:rPr lang="en-US" sz="3800" b="1"/>
              <a:t>Due to COVID, caution should be taken when comparing 19-20 and 20-21 data to previous and subsequent years.</a:t>
            </a:r>
            <a:endParaRPr/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endParaRPr sz="3800"/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530"/>
              <a:buNone/>
            </a:pPr>
            <a:endParaRPr sz="3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"/>
          <p:cNvSpPr txBox="1">
            <a:spLocks noGrp="1"/>
          </p:cNvSpPr>
          <p:nvPr>
            <p:ph type="body" idx="1"/>
          </p:nvPr>
        </p:nvSpPr>
        <p:spPr>
          <a:xfrm>
            <a:off x="168550" y="230750"/>
            <a:ext cx="11854800" cy="6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 sz="4400"/>
              <a:t>The report </a:t>
            </a:r>
            <a:r>
              <a:rPr lang="en-US" sz="4400" b="1"/>
              <a:t>DOES NOT</a:t>
            </a:r>
            <a:endParaRPr sz="4400" b="1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5100"/>
              <a:buNone/>
            </a:pPr>
            <a:r>
              <a:rPr lang="en-US" sz="4400"/>
              <a:t>-	offer recommended actions for schools to improve the school and community culture</a:t>
            </a:r>
            <a:endParaRPr sz="4400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5100"/>
              <a:buNone/>
            </a:pPr>
            <a:r>
              <a:rPr lang="en-US" sz="4400"/>
              <a:t> The Report </a:t>
            </a:r>
            <a:r>
              <a:rPr lang="en-US" sz="4400" b="1"/>
              <a:t>DOES</a:t>
            </a:r>
            <a:endParaRPr sz="4400" b="1"/>
          </a:p>
          <a:p>
            <a:pPr marL="457200" lvl="0" indent="-457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4800"/>
              <a:buChar char="-"/>
            </a:pPr>
            <a:r>
              <a:rPr lang="en-US" sz="4400"/>
              <a:t>offer subgroup -specific data  and opportunities for comparative analysis in student discipline and dropout outcome.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body" idx="1"/>
          </p:nvPr>
        </p:nvSpPr>
        <p:spPr>
          <a:xfrm>
            <a:off x="239050" y="119525"/>
            <a:ext cx="11788500" cy="6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</a:pPr>
            <a:r>
              <a:rPr lang="en-US" sz="3100" b="1"/>
              <a:t>STATEWIDE DISCIPLINE TRENDS</a:t>
            </a:r>
            <a:endParaRPr sz="3100" b="1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700" b="1"/>
              <a:t>Comparisons are made with pre-pandemic year of 18-19.</a:t>
            </a:r>
            <a:endParaRPr sz="2700" b="1"/>
          </a:p>
          <a:p>
            <a:pPr marL="457200" lvl="0" indent="-4064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THE NUMBER OF REPORTABLE CRIMES AT ALL SCHOOLS INCREASED 16.9 % BETWEEN 2018-19 and 2021-2022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THE RATE OF CRIME INCREASED BY 16.3%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THE NUMBER OF SHORT-TERM SUSPENSIONS INCREASED BY 7.2%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THE NUMBER OF LONG TERM SUSPENSIONS INCREASED BY 18.1%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NO LEAs REPORTED THE USE OF CORPORAL PUNISHMENT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48 EXPULSIONS WERE REPORTED (INCREASE OF 29 FROM 18-19)</a:t>
            </a:r>
            <a:endParaRPr sz="2800"/>
          </a:p>
          <a:p>
            <a:pPr marL="457200" lvl="0" indent="-228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Dangerous and Violent Acts </a:t>
            </a:r>
            <a:endParaRPr/>
          </a:p>
        </p:txBody>
      </p:sp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914400" y="1082842"/>
            <a:ext cx="10363200" cy="489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</a:pPr>
            <a:r>
              <a:rPr lang="en-US" sz="2700"/>
              <a:t> Homicide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</a:pPr>
            <a:r>
              <a:rPr lang="en-US" sz="2700"/>
              <a:t> Assault resulting in serious bodily injury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</a:pPr>
            <a:r>
              <a:rPr lang="en-US" sz="2700"/>
              <a:t> Assault involving the use of a weapon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</a:pPr>
            <a:r>
              <a:rPr lang="en-US" sz="2700"/>
              <a:t> Rape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</a:pPr>
            <a:r>
              <a:rPr lang="en-US" sz="2700"/>
              <a:t> Sexual offense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</a:pPr>
            <a:r>
              <a:rPr lang="en-US" sz="2700"/>
              <a:t> Sexual assault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</a:pPr>
            <a:r>
              <a:rPr lang="en-US" sz="2700"/>
              <a:t> Kidnapping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</a:pPr>
            <a:r>
              <a:rPr lang="en-US" sz="2700"/>
              <a:t> Robbery with a dangerous weapon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●"/>
            </a:pPr>
            <a:r>
              <a:rPr lang="en-US" sz="2700"/>
              <a:t> Taking indecent liberties with a minor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"/>
          <p:cNvSpPr txBox="1">
            <a:spLocks noGrp="1"/>
          </p:cNvSpPr>
          <p:nvPr>
            <p:ph type="title"/>
          </p:nvPr>
        </p:nvSpPr>
        <p:spPr>
          <a:xfrm>
            <a:off x="914400" y="223025"/>
            <a:ext cx="10363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REPORTABLE ACTS OF CRIME-State Stats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latin typeface="Nunito"/>
                <a:ea typeface="Nunito"/>
                <a:cs typeface="Nunito"/>
                <a:sym typeface="Nunito"/>
              </a:rPr>
              <a:t>Comparisons are made with pre-pandemic year of 18-19.</a:t>
            </a:r>
            <a:endParaRPr sz="2800"/>
          </a:p>
        </p:txBody>
      </p:sp>
      <p:sp>
        <p:nvSpPr>
          <p:cNvPr id="345" name="Google Shape;345;p8"/>
          <p:cNvSpPr txBox="1">
            <a:spLocks noGrp="1"/>
          </p:cNvSpPr>
          <p:nvPr>
            <p:ph type="body" idx="1"/>
          </p:nvPr>
        </p:nvSpPr>
        <p:spPr>
          <a:xfrm>
            <a:off x="273000" y="1116375"/>
            <a:ext cx="11004600" cy="6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POSSESSION OF CONTROLLED SUBSTANCE  </a:t>
            </a:r>
            <a:r>
              <a:rPr lang="en-US" sz="2200" b="1">
                <a:solidFill>
                  <a:srgbClr val="FF0000"/>
                </a:solidFill>
              </a:rPr>
              <a:t>+14.0%</a:t>
            </a:r>
            <a:endParaRPr sz="2200" b="1">
              <a:solidFill>
                <a:srgbClr val="FF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ASSAULT ON SCHOOL PERSONNEL </a:t>
            </a:r>
            <a:r>
              <a:rPr lang="en-US" sz="2200" b="1">
                <a:solidFill>
                  <a:srgbClr val="00B050"/>
                </a:solidFill>
              </a:rPr>
              <a:t>-8.1%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SEXUAL ASSAULT NOT INCLUDING RAPE OR SEXUAL OFFENSE  </a:t>
            </a:r>
            <a:r>
              <a:rPr lang="en-US" sz="2200" b="1">
                <a:solidFill>
                  <a:srgbClr val="00B050"/>
                </a:solidFill>
              </a:rPr>
              <a:t>-43.9%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SEXUAL OFFENSE  </a:t>
            </a:r>
            <a:r>
              <a:rPr lang="en-US" sz="2200" b="1">
                <a:solidFill>
                  <a:srgbClr val="00B050"/>
                </a:solidFill>
              </a:rPr>
              <a:t>-16.3%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ASSAULT RESULTING IN SERIOUS INJURY </a:t>
            </a:r>
            <a:r>
              <a:rPr lang="en-US" sz="2200" b="1">
                <a:solidFill>
                  <a:srgbClr val="00B050"/>
                </a:solidFill>
              </a:rPr>
              <a:t> -14.7%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>
                <a:solidFill>
                  <a:srgbClr val="000000"/>
                </a:solidFill>
              </a:rPr>
              <a:t>BURNING OF A SCHOOL BUILDING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 b="1">
                <a:solidFill>
                  <a:srgbClr val="FF0000"/>
                </a:solidFill>
              </a:rPr>
              <a:t> </a:t>
            </a:r>
            <a:r>
              <a:rPr lang="en-US" sz="2200" b="1">
                <a:solidFill>
                  <a:srgbClr val="00B050"/>
                </a:solidFill>
              </a:rPr>
              <a:t>-0.0%</a:t>
            </a:r>
            <a:endParaRPr sz="2200">
              <a:solidFill>
                <a:srgbClr val="00B05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unito"/>
              <a:buChar char="-"/>
            </a:pPr>
            <a:r>
              <a:rPr lang="en-US" sz="2200" b="1"/>
              <a:t>POSSESSION OF A WEAPON  </a:t>
            </a:r>
            <a:r>
              <a:rPr lang="en-US" sz="2200" b="1">
                <a:solidFill>
                  <a:srgbClr val="FF0000"/>
                </a:solidFill>
              </a:rPr>
              <a:t>+60.4%</a:t>
            </a:r>
            <a:endParaRPr sz="2200" b="1">
              <a:solidFill>
                <a:srgbClr val="FF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POSSESSION OF ALCOHOLIC BEVERAGE  </a:t>
            </a:r>
            <a:r>
              <a:rPr lang="en-US" sz="2200" b="1">
                <a:solidFill>
                  <a:srgbClr val="00B050"/>
                </a:solidFill>
              </a:rPr>
              <a:t>-15.5%</a:t>
            </a:r>
            <a:endParaRPr sz="2200" b="1">
              <a:solidFill>
                <a:srgbClr val="00B05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POSSESSION OF FIREARM OR POWERFUL EXPLOSIVE </a:t>
            </a:r>
            <a:r>
              <a:rPr lang="en-US" sz="2200" b="1">
                <a:solidFill>
                  <a:srgbClr val="FF0000"/>
                </a:solidFill>
              </a:rPr>
              <a:t> +29.8%</a:t>
            </a:r>
            <a:endParaRPr sz="2200" b="1">
              <a:solidFill>
                <a:srgbClr val="FF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BOMB THREAT  </a:t>
            </a:r>
            <a:r>
              <a:rPr lang="en-US" sz="2200" b="1">
                <a:solidFill>
                  <a:srgbClr val="FF0000"/>
                </a:solidFill>
              </a:rPr>
              <a:t>+57.6%</a:t>
            </a:r>
            <a:endParaRPr sz="2200" b="1">
              <a:solidFill>
                <a:srgbClr val="FF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ASSAULT INVOLVING USE OF A WEAPON </a:t>
            </a:r>
            <a:r>
              <a:rPr lang="en-US" sz="2200" b="1">
                <a:solidFill>
                  <a:srgbClr val="FF0000"/>
                </a:solidFill>
              </a:rPr>
              <a:t>+51.2%</a:t>
            </a:r>
            <a:endParaRPr sz="2200">
              <a:solidFill>
                <a:srgbClr val="00B05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unito"/>
              <a:buChar char="-"/>
            </a:pPr>
            <a:r>
              <a:rPr lang="en-US" sz="2200" b="1">
                <a:solidFill>
                  <a:schemeClr val="dk2"/>
                </a:solidFill>
              </a:rPr>
              <a:t>RAPE </a:t>
            </a:r>
            <a:r>
              <a:rPr lang="en-US" sz="2200" b="1">
                <a:solidFill>
                  <a:srgbClr val="00B050"/>
                </a:solidFill>
              </a:rPr>
              <a:t>-100%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unito"/>
              <a:buChar char="-"/>
            </a:pPr>
            <a:r>
              <a:rPr lang="en-US" sz="2200" b="1">
                <a:solidFill>
                  <a:schemeClr val="dk2"/>
                </a:solidFill>
              </a:rPr>
              <a:t>KIDNAPPING </a:t>
            </a:r>
            <a:r>
              <a:rPr lang="en-US" sz="2200" b="1">
                <a:solidFill>
                  <a:srgbClr val="00B050"/>
                </a:solidFill>
              </a:rPr>
              <a:t>-66.7%</a:t>
            </a:r>
            <a:endParaRPr sz="2200" b="1">
              <a:solidFill>
                <a:srgbClr val="38761D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-US" sz="2200" b="1"/>
              <a:t>** NOT ENOUGH TO RESULT IN %CHANGE - DEATH BY OTHER THAN NATURAL CAUSES, INDECENT LIBERTIES WITH A MINOR, ROBBERY WITH A DANGEROUS WEAPON</a:t>
            </a:r>
            <a:endParaRPr sz="2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66599" cy="60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9"/>
          <p:cNvSpPr txBox="1">
            <a:spLocks noGrp="1"/>
          </p:cNvSpPr>
          <p:nvPr>
            <p:ph type="body" idx="2"/>
          </p:nvPr>
        </p:nvSpPr>
        <p:spPr>
          <a:xfrm>
            <a:off x="7467375" y="474125"/>
            <a:ext cx="4574100" cy="338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Beaufort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Bertie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Camden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Currituck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ECPS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ECPPS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Dare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Gates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Halifax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Hertford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Hyde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Martin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Northampton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Perquimans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Pitt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Roanoke Rapids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Tyrrell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Washington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Weldon City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Office PowerPoint</Application>
  <PresentationFormat>Widescreen</PresentationFormat>
  <Paragraphs>318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Maven Pro</vt:lpstr>
      <vt:lpstr>Calibri</vt:lpstr>
      <vt:lpstr>Nunito</vt:lpstr>
      <vt:lpstr>Gill Sans</vt:lpstr>
      <vt:lpstr>Arial</vt:lpstr>
      <vt:lpstr>Momentum</vt:lpstr>
      <vt:lpstr>PowerPoint Presentation</vt:lpstr>
      <vt:lpstr>BACKGROUND</vt:lpstr>
      <vt:lpstr>PowerPoint Presentation</vt:lpstr>
      <vt:lpstr>INTRODUCTION</vt:lpstr>
      <vt:lpstr>PowerPoint Presentation</vt:lpstr>
      <vt:lpstr>PowerPoint Presentation</vt:lpstr>
      <vt:lpstr>Dangerous and Violent Acts </vt:lpstr>
      <vt:lpstr>REPORTABLE ACTS OF CRIME-State Stats Comparisons are made with pre-pandemic year of 18-19.</vt:lpstr>
      <vt:lpstr>PowerPoint Presentation</vt:lpstr>
      <vt:lpstr>REPORTABLE ACTS OF CRIME– NE REGION Rate per 1000 students</vt:lpstr>
      <vt:lpstr>ECPS REPORTABLE OFFENSES 2021-2022</vt:lpstr>
      <vt:lpstr>SHORT-TERM SUSPENSIONS</vt:lpstr>
      <vt:lpstr>SHORT TERM SUSPENSIONS 2021-2022 - ECPS</vt:lpstr>
      <vt:lpstr>ECPS- Short Term Suspensions by school</vt:lpstr>
      <vt:lpstr>SHORT TERM SUSPENSIONS – NE REGION Rate per 1000 students</vt:lpstr>
      <vt:lpstr>SHORT TERM SUSPENSIONS - PROXIMITY</vt:lpstr>
      <vt:lpstr>LONG TERM SUSPENSIONS/EXPULSIONS</vt:lpstr>
      <vt:lpstr>LONG TERM SUSPENSIONS – NE REGION</vt:lpstr>
      <vt:lpstr>DROPOUTS - GENERAL FINDINGS</vt:lpstr>
      <vt:lpstr>AREA DROPOUT COUNTS</vt:lpstr>
      <vt:lpstr>ECPS DROP OUTS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Rawls</dc:creator>
  <cp:lastModifiedBy>share</cp:lastModifiedBy>
  <cp:revision>1</cp:revision>
  <dcterms:modified xsi:type="dcterms:W3CDTF">2023-08-15T21:02:54Z</dcterms:modified>
</cp:coreProperties>
</file>