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Open Sans" panose="020B0604020202020204" charset="0"/>
      <p:regular r:id="rId16"/>
      <p:bold r:id="rId17"/>
      <p:italic r:id="rId18"/>
      <p:boldItalic r:id="rId19"/>
    </p:embeddedFont>
    <p:embeddedFont>
      <p:font typeface="Roboto"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1249F32-4974-4666-9E53-D7E6031866C4}">
  <a:tblStyle styleId="{E1249F32-4974-4666-9E53-D7E6031866C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Jana</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e478fe2b5f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e478fe2b5f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Jana</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e478fe2b5f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e478fe2b5f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Jana</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e478fe2b5f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e478fe2b5f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Mindy</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e478fe2b5f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e478fe2b5f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Mindy</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478fe2b5f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478fe2b5f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Mindy</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478fe2b5f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478fe2b5f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Mindy</a:t>
            </a:r>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e478fe2b5f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e478fe2b5f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Mindy</a:t>
            </a:r>
            <a:endParaRPr/>
          </a:p>
          <a:p>
            <a:pPr marL="0" lvl="0" indent="0" algn="l" rtl="0">
              <a:spcBef>
                <a:spcPts val="0"/>
              </a:spcBef>
              <a:spcAft>
                <a:spcPts val="0"/>
              </a:spcAft>
              <a:buNone/>
            </a:pPr>
            <a:r>
              <a:rPr lang="en"/>
              <a:t>Funding must be used to supplement, not supplant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600ae9b4e2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600ae9b4e2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Mindy</a:t>
            </a:r>
            <a:endParaRPr/>
          </a:p>
          <a:p>
            <a:pPr marL="0" lvl="0" indent="0" algn="l" rtl="0">
              <a:spcBef>
                <a:spcPts val="0"/>
              </a:spcBef>
              <a:spcAft>
                <a:spcPts val="0"/>
              </a:spcAft>
              <a:buNone/>
            </a:pPr>
            <a:r>
              <a:rPr lang="en"/>
              <a:t>Funding must be used to supplement, not supplant</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e478fe2b5f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e478fe2b5f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Jana</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600ae9b4e2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600ae9b4e2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Mindy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e478fe2b5f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e478fe2b5f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Mindy</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e478fe2b5f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e478fe2b5f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Mindy</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3044700" y="1444250"/>
            <a:ext cx="4977000" cy="15372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FEDERAL PROGRAMS </a:t>
            </a:r>
            <a:endParaRPr/>
          </a:p>
        </p:txBody>
      </p:sp>
      <p:sp>
        <p:nvSpPr>
          <p:cNvPr id="86" name="Google Shape;86;p13"/>
          <p:cNvSpPr txBox="1">
            <a:spLocks noGrp="1"/>
          </p:cNvSpPr>
          <p:nvPr>
            <p:ph type="subTitle" idx="1"/>
          </p:nvPr>
        </p:nvSpPr>
        <p:spPr>
          <a:xfrm>
            <a:off x="598100" y="3324751"/>
            <a:ext cx="8222100" cy="873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ECPS BOARD OF EDUCATION MEETING </a:t>
            </a:r>
            <a:endParaRPr/>
          </a:p>
          <a:p>
            <a:pPr marL="0" lvl="0" indent="0" algn="l" rtl="0">
              <a:spcBef>
                <a:spcPts val="0"/>
              </a:spcBef>
              <a:spcAft>
                <a:spcPts val="0"/>
              </a:spcAft>
              <a:buNone/>
            </a:pPr>
            <a:r>
              <a:rPr lang="en"/>
              <a:t>AUGUST 15, 2023</a:t>
            </a:r>
            <a:endParaRPr/>
          </a:p>
        </p:txBody>
      </p:sp>
      <p:sp>
        <p:nvSpPr>
          <p:cNvPr id="87" name="Google Shape;87;p13"/>
          <p:cNvSpPr txBox="1"/>
          <p:nvPr/>
        </p:nvSpPr>
        <p:spPr>
          <a:xfrm>
            <a:off x="4823675" y="4663350"/>
            <a:ext cx="4104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solidFill>
                  <a:schemeClr val="lt1"/>
                </a:solidFill>
                <a:latin typeface="Open Sans"/>
                <a:ea typeface="Open Sans"/>
                <a:cs typeface="Open Sans"/>
                <a:sym typeface="Open Sans"/>
              </a:rPr>
              <a:t>PRESENTED BY: M. VICKERS &amp; J. RAWLS</a:t>
            </a:r>
            <a:endParaRPr>
              <a:solidFill>
                <a:schemeClr val="lt1"/>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Title V - Rural and Low Income Students</a:t>
            </a:r>
            <a:endParaRPr/>
          </a:p>
        </p:txBody>
      </p:sp>
      <p:sp>
        <p:nvSpPr>
          <p:cNvPr id="141" name="Google Shape;141;p22"/>
          <p:cNvSpPr txBox="1">
            <a:spLocks noGrp="1"/>
          </p:cNvSpPr>
          <p:nvPr>
            <p:ph type="body" idx="1"/>
          </p:nvPr>
        </p:nvSpPr>
        <p:spPr>
          <a:xfrm>
            <a:off x="311700" y="1238500"/>
            <a:ext cx="8520600" cy="3354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Used for initiatives to improve student achievement</a:t>
            </a:r>
            <a:endParaRPr/>
          </a:p>
          <a:p>
            <a:pPr marL="457200" lvl="0" indent="-342900" algn="l" rtl="0">
              <a:spcBef>
                <a:spcPts val="0"/>
              </a:spcBef>
              <a:spcAft>
                <a:spcPts val="0"/>
              </a:spcAft>
              <a:buSzPts val="1800"/>
              <a:buChar char="-"/>
            </a:pPr>
            <a:r>
              <a:rPr lang="en"/>
              <a:t>Have traditionally supported CMS and JAH but can be used for all schools</a:t>
            </a:r>
            <a:endParaRPr/>
          </a:p>
          <a:p>
            <a:pPr marL="0" lvl="0" indent="0" algn="l" rtl="0">
              <a:spcBef>
                <a:spcPts val="1200"/>
              </a:spcBef>
              <a:spcAft>
                <a:spcPts val="0"/>
              </a:spcAft>
              <a:buNone/>
            </a:pPr>
            <a:endParaRPr/>
          </a:p>
          <a:p>
            <a:pPr marL="0" lvl="0" indent="0" algn="l" rtl="0">
              <a:spcBef>
                <a:spcPts val="1200"/>
              </a:spcBef>
              <a:spcAft>
                <a:spcPts val="0"/>
              </a:spcAft>
              <a:buNone/>
            </a:pPr>
            <a:r>
              <a:rPr lang="en"/>
              <a:t>WE USE TO: </a:t>
            </a:r>
            <a:endParaRPr/>
          </a:p>
          <a:p>
            <a:pPr marL="457200" lvl="0" indent="-342900" algn="l" rtl="0">
              <a:spcBef>
                <a:spcPts val="1200"/>
              </a:spcBef>
              <a:spcAft>
                <a:spcPts val="0"/>
              </a:spcAft>
              <a:buSzPts val="1800"/>
              <a:buChar char="-"/>
            </a:pPr>
            <a:r>
              <a:rPr lang="en"/>
              <a:t>Support tutoring and summer school programs for students</a:t>
            </a:r>
            <a:endParaRPr/>
          </a:p>
          <a:p>
            <a:pPr marL="457200" lvl="0" indent="-342900" algn="l" rtl="0">
              <a:spcBef>
                <a:spcPts val="0"/>
              </a:spcBef>
              <a:spcAft>
                <a:spcPts val="0"/>
              </a:spcAft>
              <a:buSzPts val="1800"/>
              <a:buChar char="-"/>
            </a:pPr>
            <a:r>
              <a:rPr lang="en"/>
              <a:t>Provide school level teacher coaching support and professional development</a:t>
            </a:r>
            <a:endParaRPr/>
          </a:p>
          <a:p>
            <a:pPr marL="457200" lvl="0" indent="-342900" algn="l" rtl="0">
              <a:spcBef>
                <a:spcPts val="0"/>
              </a:spcBef>
              <a:spcAft>
                <a:spcPts val="0"/>
              </a:spcAft>
              <a:buSzPts val="1800"/>
              <a:buChar char="-"/>
            </a:pPr>
            <a:r>
              <a:rPr lang="en"/>
              <a:t>Instructional initiatives to support student learning</a:t>
            </a:r>
            <a:endParaRPr/>
          </a:p>
          <a:p>
            <a:pPr marL="0" lvl="0" indent="0" algn="l" rtl="0">
              <a:spcBef>
                <a:spcPts val="1200"/>
              </a:spcBef>
              <a:spcAft>
                <a:spcPts val="12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Career and Technical Education Program Improvement</a:t>
            </a:r>
            <a:endParaRPr/>
          </a:p>
        </p:txBody>
      </p:sp>
      <p:sp>
        <p:nvSpPr>
          <p:cNvPr id="147" name="Google Shape;147;p23"/>
          <p:cNvSpPr txBox="1">
            <a:spLocks noGrp="1"/>
          </p:cNvSpPr>
          <p:nvPr>
            <p:ph type="body" idx="1"/>
          </p:nvPr>
        </p:nvSpPr>
        <p:spPr>
          <a:xfrm>
            <a:off x="311700" y="974650"/>
            <a:ext cx="8788500" cy="4004700"/>
          </a:xfrm>
          <a:prstGeom prst="rect">
            <a:avLst/>
          </a:prstGeom>
        </p:spPr>
        <p:txBody>
          <a:bodyPr spcFirstLastPara="1" wrap="square" lIns="91425" tIns="91425" rIns="91425" bIns="91425" anchor="t" anchorCtr="0">
            <a:normAutofit/>
          </a:bodyPr>
          <a:lstStyle/>
          <a:p>
            <a:pPr marL="457200" lvl="0" indent="-330200" algn="l" rtl="0">
              <a:spcBef>
                <a:spcPts val="0"/>
              </a:spcBef>
              <a:spcAft>
                <a:spcPts val="0"/>
              </a:spcAft>
              <a:buSzPts val="1600"/>
              <a:buChar char="-"/>
            </a:pPr>
            <a:r>
              <a:rPr lang="en" sz="1600"/>
              <a:t>Federal funds that provide support to improve the academic and career and technical skills of students in grades 6-12</a:t>
            </a:r>
            <a:endParaRPr sz="1600"/>
          </a:p>
          <a:p>
            <a:pPr marL="457200" lvl="0" indent="-330200" algn="l" rtl="0">
              <a:spcBef>
                <a:spcPts val="0"/>
              </a:spcBef>
              <a:spcAft>
                <a:spcPts val="0"/>
              </a:spcAft>
              <a:buSzPts val="1600"/>
              <a:buChar char="-"/>
            </a:pPr>
            <a:r>
              <a:rPr lang="en" sz="1600"/>
              <a:t>Career awareness activities are also supported for students beginning in grade 5</a:t>
            </a:r>
            <a:endParaRPr sz="1600"/>
          </a:p>
          <a:p>
            <a:pPr marL="457200" lvl="0" indent="-330200" algn="l" rtl="0">
              <a:spcBef>
                <a:spcPts val="0"/>
              </a:spcBef>
              <a:spcAft>
                <a:spcPts val="0"/>
              </a:spcAft>
              <a:buSzPts val="1600"/>
              <a:buChar char="-"/>
            </a:pPr>
            <a:r>
              <a:rPr lang="en" sz="1600"/>
              <a:t>For the development, coordination, implementation or improvement of CTE Programs</a:t>
            </a:r>
            <a:endParaRPr sz="1600"/>
          </a:p>
          <a:p>
            <a:pPr marL="0" lvl="0" indent="0" algn="l" rtl="0">
              <a:spcBef>
                <a:spcPts val="1200"/>
              </a:spcBef>
              <a:spcAft>
                <a:spcPts val="0"/>
              </a:spcAft>
              <a:buNone/>
            </a:pPr>
            <a:endParaRPr sz="1600"/>
          </a:p>
          <a:p>
            <a:pPr marL="0" lvl="0" indent="0" algn="l" rtl="0">
              <a:spcBef>
                <a:spcPts val="1200"/>
              </a:spcBef>
              <a:spcAft>
                <a:spcPts val="0"/>
              </a:spcAft>
              <a:buNone/>
            </a:pPr>
            <a:r>
              <a:rPr lang="en"/>
              <a:t>WE USE FOR:</a:t>
            </a:r>
            <a:endParaRPr/>
          </a:p>
          <a:p>
            <a:pPr marL="0" lvl="0" indent="0" algn="l" rtl="0">
              <a:spcBef>
                <a:spcPts val="1200"/>
              </a:spcBef>
              <a:spcAft>
                <a:spcPts val="0"/>
              </a:spcAft>
              <a:buNone/>
            </a:pPr>
            <a:r>
              <a:rPr lang="en" sz="1600"/>
              <a:t>	-Classroom supplies and equipment improvement</a:t>
            </a:r>
            <a:endParaRPr sz="1600"/>
          </a:p>
          <a:p>
            <a:pPr marL="0" lvl="0" indent="0" algn="l" rtl="0">
              <a:spcBef>
                <a:spcPts val="1200"/>
              </a:spcBef>
              <a:spcAft>
                <a:spcPts val="0"/>
              </a:spcAft>
              <a:buNone/>
            </a:pPr>
            <a:r>
              <a:rPr lang="en" sz="1600"/>
              <a:t>	-Field Trip Expenses</a:t>
            </a:r>
            <a:endParaRPr sz="1600"/>
          </a:p>
          <a:p>
            <a:pPr marL="0" lvl="0" indent="0" algn="l" rtl="0">
              <a:spcBef>
                <a:spcPts val="1200"/>
              </a:spcBef>
              <a:spcAft>
                <a:spcPts val="0"/>
              </a:spcAft>
              <a:buNone/>
            </a:pPr>
            <a:r>
              <a:rPr lang="en" sz="1600"/>
              <a:t>	-Career and Technical Student Organization support</a:t>
            </a:r>
            <a:endParaRPr sz="1600"/>
          </a:p>
          <a:p>
            <a:pPr marL="0" lvl="0" indent="0" algn="l" rtl="0">
              <a:spcBef>
                <a:spcPts val="1200"/>
              </a:spcBef>
              <a:spcAft>
                <a:spcPts val="1200"/>
              </a:spcAft>
              <a:buNone/>
            </a:pPr>
            <a:r>
              <a:rPr lang="en" sz="1600"/>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ESSER II, III</a:t>
            </a:r>
            <a:endParaRPr/>
          </a:p>
        </p:txBody>
      </p:sp>
      <p:sp>
        <p:nvSpPr>
          <p:cNvPr id="153" name="Google Shape;153;p2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Pandemic relief funding to support continuity of education and safe learning environments</a:t>
            </a:r>
            <a:endParaRPr/>
          </a:p>
          <a:p>
            <a:pPr marL="0" lvl="0" indent="0" algn="l" rtl="0">
              <a:spcBef>
                <a:spcPts val="1200"/>
              </a:spcBef>
              <a:spcAft>
                <a:spcPts val="0"/>
              </a:spcAft>
              <a:buNone/>
            </a:pPr>
            <a:r>
              <a:rPr lang="en"/>
              <a:t>WE USE FOR: </a:t>
            </a:r>
            <a:endParaRPr/>
          </a:p>
          <a:p>
            <a:pPr marL="457200" lvl="0" indent="-342900" algn="l" rtl="0">
              <a:spcBef>
                <a:spcPts val="1200"/>
              </a:spcBef>
              <a:spcAft>
                <a:spcPts val="0"/>
              </a:spcAft>
              <a:buSzPts val="1800"/>
              <a:buChar char="-"/>
            </a:pPr>
            <a:r>
              <a:rPr lang="en"/>
              <a:t>Additional SEL support staff (counselors, social worker, behavioral specialists, contracted services) and professional development</a:t>
            </a:r>
            <a:endParaRPr/>
          </a:p>
          <a:p>
            <a:pPr marL="457200" lvl="0" indent="-342900" algn="l" rtl="0">
              <a:spcBef>
                <a:spcPts val="0"/>
              </a:spcBef>
              <a:spcAft>
                <a:spcPts val="0"/>
              </a:spcAft>
              <a:buSzPts val="1800"/>
              <a:buChar char="-"/>
            </a:pPr>
            <a:r>
              <a:rPr lang="en"/>
              <a:t>Additional academic support (interventionists, instructional coach, PreK, academic resources, Advanced Teaching Roles) </a:t>
            </a:r>
            <a:endParaRPr/>
          </a:p>
          <a:p>
            <a:pPr marL="457200" lvl="0" indent="-342900" algn="l" rtl="0">
              <a:spcBef>
                <a:spcPts val="0"/>
              </a:spcBef>
              <a:spcAft>
                <a:spcPts val="0"/>
              </a:spcAft>
              <a:buSzPts val="1800"/>
              <a:buChar char="-"/>
            </a:pPr>
            <a:r>
              <a:rPr lang="en"/>
              <a:t>Curriculum planning (Maps, SAP’s)</a:t>
            </a:r>
            <a:endParaRPr/>
          </a:p>
          <a:p>
            <a:pPr marL="457200" lvl="0" indent="-342900" algn="l" rtl="0">
              <a:spcBef>
                <a:spcPts val="0"/>
              </a:spcBef>
              <a:spcAft>
                <a:spcPts val="0"/>
              </a:spcAft>
              <a:buSzPts val="1800"/>
              <a:buChar char="-"/>
            </a:pPr>
            <a:r>
              <a:rPr lang="en"/>
              <a:t>Summer Programming</a:t>
            </a:r>
            <a:endParaRPr/>
          </a:p>
          <a:p>
            <a:pPr marL="457200" lvl="0" indent="-342900" algn="l" rtl="0">
              <a:spcBef>
                <a:spcPts val="0"/>
              </a:spcBef>
              <a:spcAft>
                <a:spcPts val="0"/>
              </a:spcAft>
              <a:buSzPts val="1800"/>
              <a:buChar char="-"/>
            </a:pPr>
            <a:r>
              <a:rPr lang="en"/>
              <a:t>Renovations, HVAC improvements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graphicFrame>
        <p:nvGraphicFramePr>
          <p:cNvPr id="158" name="Google Shape;158;p25"/>
          <p:cNvGraphicFramePr/>
          <p:nvPr/>
        </p:nvGraphicFramePr>
        <p:xfrm>
          <a:off x="422495" y="121858"/>
          <a:ext cx="3000000" cy="3000000"/>
        </p:xfrm>
        <a:graphic>
          <a:graphicData uri="http://schemas.openxmlformats.org/drawingml/2006/table">
            <a:tbl>
              <a:tblPr>
                <a:noFill/>
                <a:tableStyleId>{E1249F32-4974-4666-9E53-D7E6031866C4}</a:tableStyleId>
              </a:tblPr>
              <a:tblGrid>
                <a:gridCol w="2368800">
                  <a:extLst>
                    <a:ext uri="{9D8B030D-6E8A-4147-A177-3AD203B41FA5}">
                      <a16:colId xmlns:a16="http://schemas.microsoft.com/office/drawing/2014/main" val="20000"/>
                    </a:ext>
                  </a:extLst>
                </a:gridCol>
                <a:gridCol w="1814575">
                  <a:extLst>
                    <a:ext uri="{9D8B030D-6E8A-4147-A177-3AD203B41FA5}">
                      <a16:colId xmlns:a16="http://schemas.microsoft.com/office/drawing/2014/main" val="20001"/>
                    </a:ext>
                  </a:extLst>
                </a:gridCol>
                <a:gridCol w="1939575">
                  <a:extLst>
                    <a:ext uri="{9D8B030D-6E8A-4147-A177-3AD203B41FA5}">
                      <a16:colId xmlns:a16="http://schemas.microsoft.com/office/drawing/2014/main" val="20002"/>
                    </a:ext>
                  </a:extLst>
                </a:gridCol>
              </a:tblGrid>
              <a:tr h="490375">
                <a:tc>
                  <a:txBody>
                    <a:bodyPr/>
                    <a:lstStyle/>
                    <a:p>
                      <a:pPr marL="0" lvl="0" indent="0" algn="ctr" rtl="0">
                        <a:spcBef>
                          <a:spcPts val="0"/>
                        </a:spcBef>
                        <a:spcAft>
                          <a:spcPts val="0"/>
                        </a:spcAft>
                        <a:buNone/>
                      </a:pPr>
                      <a:r>
                        <a:rPr lang="en" sz="1800"/>
                        <a:t>FUND</a:t>
                      </a:r>
                      <a:endParaRPr sz="1800"/>
                    </a:p>
                  </a:txBody>
                  <a:tcPr marL="91425" marR="91425" marT="91425" marB="91425"/>
                </a:tc>
                <a:tc>
                  <a:txBody>
                    <a:bodyPr/>
                    <a:lstStyle/>
                    <a:p>
                      <a:pPr marL="0" lvl="0" indent="0" algn="ctr" rtl="0">
                        <a:spcBef>
                          <a:spcPts val="0"/>
                        </a:spcBef>
                        <a:spcAft>
                          <a:spcPts val="0"/>
                        </a:spcAft>
                        <a:buNone/>
                      </a:pPr>
                      <a:r>
                        <a:rPr lang="en" sz="1800">
                          <a:solidFill>
                            <a:srgbClr val="222222"/>
                          </a:solidFill>
                        </a:rPr>
                        <a:t>FY 2024</a:t>
                      </a:r>
                      <a:endParaRPr sz="1800">
                        <a:solidFill>
                          <a:srgbClr val="222222"/>
                        </a:solidFill>
                      </a:endParaRPr>
                    </a:p>
                  </a:txBody>
                  <a:tcPr marL="91425" marR="91425" marT="91425" marB="91425"/>
                </a:tc>
                <a:tc>
                  <a:txBody>
                    <a:bodyPr/>
                    <a:lstStyle/>
                    <a:p>
                      <a:pPr marL="0" lvl="0" indent="0" algn="ctr" rtl="0">
                        <a:spcBef>
                          <a:spcPts val="0"/>
                        </a:spcBef>
                        <a:spcAft>
                          <a:spcPts val="0"/>
                        </a:spcAft>
                        <a:buNone/>
                      </a:pPr>
                      <a:r>
                        <a:rPr lang="en" sz="1800">
                          <a:solidFill>
                            <a:srgbClr val="222222"/>
                          </a:solidFill>
                        </a:rPr>
                        <a:t>FY 2023</a:t>
                      </a:r>
                      <a:endParaRPr sz="1800">
                        <a:solidFill>
                          <a:srgbClr val="222222"/>
                        </a:solidFill>
                      </a:endParaRPr>
                    </a:p>
                  </a:txBody>
                  <a:tcPr marL="91425" marR="91425" marT="91425" marB="91425"/>
                </a:tc>
                <a:extLst>
                  <a:ext uri="{0D108BD9-81ED-4DB2-BD59-A6C34878D82A}">
                    <a16:rowId xmlns:a16="http://schemas.microsoft.com/office/drawing/2014/main" val="10000"/>
                  </a:ext>
                </a:extLst>
              </a:tr>
              <a:tr h="468850">
                <a:tc>
                  <a:txBody>
                    <a:bodyPr/>
                    <a:lstStyle/>
                    <a:p>
                      <a:pPr marL="0" lvl="0" indent="0" algn="l" rtl="0">
                        <a:spcBef>
                          <a:spcPts val="0"/>
                        </a:spcBef>
                        <a:spcAft>
                          <a:spcPts val="0"/>
                        </a:spcAft>
                        <a:buNone/>
                      </a:pPr>
                      <a:r>
                        <a:rPr lang="en" sz="1600"/>
                        <a:t>TITLE I</a:t>
                      </a:r>
                      <a:endParaRPr sz="1600"/>
                    </a:p>
                  </a:txBody>
                  <a:tcPr marL="91425" marR="91425" marT="91425" marB="91425"/>
                </a:tc>
                <a:tc>
                  <a:txBody>
                    <a:bodyPr/>
                    <a:lstStyle/>
                    <a:p>
                      <a:pPr marL="0" lvl="0" indent="0" algn="ctr" rtl="0">
                        <a:spcBef>
                          <a:spcPts val="0"/>
                        </a:spcBef>
                        <a:spcAft>
                          <a:spcPts val="0"/>
                        </a:spcAft>
                        <a:buNone/>
                      </a:pPr>
                      <a:r>
                        <a:rPr lang="en" sz="1600">
                          <a:solidFill>
                            <a:srgbClr val="6AA84F"/>
                          </a:solidFill>
                        </a:rPr>
                        <a:t>$741,488</a:t>
                      </a:r>
                      <a:r>
                        <a:rPr lang="en" sz="1600">
                          <a:solidFill>
                            <a:srgbClr val="222222"/>
                          </a:solidFill>
                        </a:rPr>
                        <a:t>  </a:t>
                      </a:r>
                      <a:endParaRPr sz="1600">
                        <a:solidFill>
                          <a:srgbClr val="222222"/>
                        </a:solidFill>
                      </a:endParaRPr>
                    </a:p>
                  </a:txBody>
                  <a:tcPr marL="91425" marR="91425" marT="91425" marB="91425"/>
                </a:tc>
                <a:tc>
                  <a:txBody>
                    <a:bodyPr/>
                    <a:lstStyle/>
                    <a:p>
                      <a:pPr marL="0" lvl="0" indent="0" algn="ctr" rtl="0">
                        <a:spcBef>
                          <a:spcPts val="0"/>
                        </a:spcBef>
                        <a:spcAft>
                          <a:spcPts val="0"/>
                        </a:spcAft>
                        <a:buNone/>
                      </a:pPr>
                      <a:r>
                        <a:rPr lang="en" sz="1800">
                          <a:solidFill>
                            <a:srgbClr val="222222"/>
                          </a:solidFill>
                        </a:rPr>
                        <a:t>$725, 024</a:t>
                      </a:r>
                      <a:endParaRPr sz="1800">
                        <a:solidFill>
                          <a:srgbClr val="222222"/>
                        </a:solidFill>
                      </a:endParaRPr>
                    </a:p>
                  </a:txBody>
                  <a:tcPr marL="91425" marR="91425" marT="91425" marB="91425"/>
                </a:tc>
                <a:extLst>
                  <a:ext uri="{0D108BD9-81ED-4DB2-BD59-A6C34878D82A}">
                    <a16:rowId xmlns:a16="http://schemas.microsoft.com/office/drawing/2014/main" val="10001"/>
                  </a:ext>
                </a:extLst>
              </a:tr>
              <a:tr h="468850">
                <a:tc>
                  <a:txBody>
                    <a:bodyPr/>
                    <a:lstStyle/>
                    <a:p>
                      <a:pPr marL="0" lvl="0" indent="0" algn="l" rtl="0">
                        <a:spcBef>
                          <a:spcPts val="0"/>
                        </a:spcBef>
                        <a:spcAft>
                          <a:spcPts val="0"/>
                        </a:spcAft>
                        <a:buNone/>
                      </a:pPr>
                      <a:r>
                        <a:rPr lang="en" sz="1600"/>
                        <a:t>TITLE II</a:t>
                      </a:r>
                      <a:endParaRPr sz="1600"/>
                    </a:p>
                  </a:txBody>
                  <a:tcPr marL="91425" marR="91425" marT="91425" marB="91425"/>
                </a:tc>
                <a:tc>
                  <a:txBody>
                    <a:bodyPr/>
                    <a:lstStyle/>
                    <a:p>
                      <a:pPr marL="0" lvl="0" indent="0" algn="ctr" rtl="0">
                        <a:spcBef>
                          <a:spcPts val="0"/>
                        </a:spcBef>
                        <a:spcAft>
                          <a:spcPts val="0"/>
                        </a:spcAft>
                        <a:buNone/>
                      </a:pPr>
                      <a:r>
                        <a:rPr lang="en" sz="1600">
                          <a:solidFill>
                            <a:srgbClr val="FF0000"/>
                          </a:solidFill>
                        </a:rPr>
                        <a:t>$106,391</a:t>
                      </a:r>
                      <a:r>
                        <a:rPr lang="en" sz="1600">
                          <a:solidFill>
                            <a:srgbClr val="222222"/>
                          </a:solidFill>
                        </a:rPr>
                        <a:t> </a:t>
                      </a:r>
                      <a:endParaRPr sz="1600">
                        <a:solidFill>
                          <a:srgbClr val="222222"/>
                        </a:solidFill>
                      </a:endParaRPr>
                    </a:p>
                  </a:txBody>
                  <a:tcPr marL="91425" marR="91425" marT="91425" marB="91425"/>
                </a:tc>
                <a:tc>
                  <a:txBody>
                    <a:bodyPr/>
                    <a:lstStyle/>
                    <a:p>
                      <a:pPr marL="0" lvl="0" indent="0" algn="ctr" rtl="0">
                        <a:spcBef>
                          <a:spcPts val="0"/>
                        </a:spcBef>
                        <a:spcAft>
                          <a:spcPts val="0"/>
                        </a:spcAft>
                        <a:buNone/>
                      </a:pPr>
                      <a:r>
                        <a:rPr lang="en" sz="1800">
                          <a:solidFill>
                            <a:srgbClr val="222222"/>
                          </a:solidFill>
                        </a:rPr>
                        <a:t>$107,114</a:t>
                      </a:r>
                      <a:endParaRPr sz="1800">
                        <a:solidFill>
                          <a:srgbClr val="222222"/>
                        </a:solidFill>
                      </a:endParaRPr>
                    </a:p>
                  </a:txBody>
                  <a:tcPr marL="91425" marR="91425" marT="91425" marB="91425"/>
                </a:tc>
                <a:extLst>
                  <a:ext uri="{0D108BD9-81ED-4DB2-BD59-A6C34878D82A}">
                    <a16:rowId xmlns:a16="http://schemas.microsoft.com/office/drawing/2014/main" val="10002"/>
                  </a:ext>
                </a:extLst>
              </a:tr>
              <a:tr h="468850">
                <a:tc>
                  <a:txBody>
                    <a:bodyPr/>
                    <a:lstStyle/>
                    <a:p>
                      <a:pPr marL="0" lvl="0" indent="0" algn="l" rtl="0">
                        <a:spcBef>
                          <a:spcPts val="0"/>
                        </a:spcBef>
                        <a:spcAft>
                          <a:spcPts val="0"/>
                        </a:spcAft>
                        <a:buNone/>
                      </a:pPr>
                      <a:r>
                        <a:rPr lang="en" sz="1600"/>
                        <a:t>TITLE III</a:t>
                      </a:r>
                      <a:endParaRPr sz="1600"/>
                    </a:p>
                  </a:txBody>
                  <a:tcPr marL="91425" marR="91425" marT="91425" marB="91425"/>
                </a:tc>
                <a:tc>
                  <a:txBody>
                    <a:bodyPr/>
                    <a:lstStyle/>
                    <a:p>
                      <a:pPr marL="0" lvl="0" indent="0" algn="ctr" rtl="0">
                        <a:spcBef>
                          <a:spcPts val="0"/>
                        </a:spcBef>
                        <a:spcAft>
                          <a:spcPts val="0"/>
                        </a:spcAft>
                        <a:buNone/>
                      </a:pPr>
                      <a:r>
                        <a:rPr lang="en" sz="1600">
                          <a:solidFill>
                            <a:srgbClr val="222222"/>
                          </a:solidFill>
                        </a:rPr>
                        <a:t>About 10,000</a:t>
                      </a:r>
                      <a:endParaRPr sz="1600">
                        <a:solidFill>
                          <a:srgbClr val="222222"/>
                        </a:solidFill>
                      </a:endParaRPr>
                    </a:p>
                  </a:txBody>
                  <a:tcPr marL="91425" marR="91425" marT="91425" marB="91425"/>
                </a:tc>
                <a:tc>
                  <a:txBody>
                    <a:bodyPr/>
                    <a:lstStyle/>
                    <a:p>
                      <a:pPr marL="0" lvl="0" indent="0" algn="ctr" rtl="0">
                        <a:spcBef>
                          <a:spcPts val="0"/>
                        </a:spcBef>
                        <a:spcAft>
                          <a:spcPts val="0"/>
                        </a:spcAft>
                        <a:buNone/>
                      </a:pPr>
                      <a:endParaRPr sz="1800">
                        <a:solidFill>
                          <a:srgbClr val="222222"/>
                        </a:solidFill>
                      </a:endParaRPr>
                    </a:p>
                  </a:txBody>
                  <a:tcPr marL="91425" marR="91425" marT="91425" marB="91425"/>
                </a:tc>
                <a:extLst>
                  <a:ext uri="{0D108BD9-81ED-4DB2-BD59-A6C34878D82A}">
                    <a16:rowId xmlns:a16="http://schemas.microsoft.com/office/drawing/2014/main" val="10003"/>
                  </a:ext>
                </a:extLst>
              </a:tr>
              <a:tr h="468850">
                <a:tc>
                  <a:txBody>
                    <a:bodyPr/>
                    <a:lstStyle/>
                    <a:p>
                      <a:pPr marL="0" lvl="0" indent="0" algn="l" rtl="0">
                        <a:spcBef>
                          <a:spcPts val="0"/>
                        </a:spcBef>
                        <a:spcAft>
                          <a:spcPts val="0"/>
                        </a:spcAft>
                        <a:buNone/>
                      </a:pPr>
                      <a:r>
                        <a:rPr lang="en" sz="1600"/>
                        <a:t>TITLE IV</a:t>
                      </a:r>
                      <a:endParaRPr sz="1600"/>
                    </a:p>
                  </a:txBody>
                  <a:tcPr marL="91425" marR="91425" marT="91425" marB="91425"/>
                </a:tc>
                <a:tc>
                  <a:txBody>
                    <a:bodyPr/>
                    <a:lstStyle/>
                    <a:p>
                      <a:pPr marL="0" lvl="0" indent="0" algn="ctr" rtl="0">
                        <a:spcBef>
                          <a:spcPts val="0"/>
                        </a:spcBef>
                        <a:spcAft>
                          <a:spcPts val="0"/>
                        </a:spcAft>
                        <a:buNone/>
                      </a:pPr>
                      <a:r>
                        <a:rPr lang="en" sz="1600">
                          <a:solidFill>
                            <a:srgbClr val="6AA84F"/>
                          </a:solidFill>
                        </a:rPr>
                        <a:t>$57,732</a:t>
                      </a:r>
                      <a:r>
                        <a:rPr lang="en" sz="1600">
                          <a:solidFill>
                            <a:srgbClr val="222222"/>
                          </a:solidFill>
                        </a:rPr>
                        <a:t>   </a:t>
                      </a:r>
                      <a:endParaRPr sz="1600">
                        <a:solidFill>
                          <a:srgbClr val="222222"/>
                        </a:solidFill>
                      </a:endParaRPr>
                    </a:p>
                  </a:txBody>
                  <a:tcPr marL="91425" marR="91425" marT="91425" marB="91425"/>
                </a:tc>
                <a:tc>
                  <a:txBody>
                    <a:bodyPr/>
                    <a:lstStyle/>
                    <a:p>
                      <a:pPr marL="0" lvl="0" indent="0" algn="ctr" rtl="0">
                        <a:spcBef>
                          <a:spcPts val="0"/>
                        </a:spcBef>
                        <a:spcAft>
                          <a:spcPts val="0"/>
                        </a:spcAft>
                        <a:buNone/>
                      </a:pPr>
                      <a:r>
                        <a:rPr lang="en" sz="1800">
                          <a:solidFill>
                            <a:srgbClr val="222222"/>
                          </a:solidFill>
                        </a:rPr>
                        <a:t>$48 ,091</a:t>
                      </a:r>
                      <a:endParaRPr sz="1800">
                        <a:solidFill>
                          <a:srgbClr val="222222"/>
                        </a:solidFill>
                      </a:endParaRPr>
                    </a:p>
                  </a:txBody>
                  <a:tcPr marL="91425" marR="91425" marT="91425" marB="91425"/>
                </a:tc>
                <a:extLst>
                  <a:ext uri="{0D108BD9-81ED-4DB2-BD59-A6C34878D82A}">
                    <a16:rowId xmlns:a16="http://schemas.microsoft.com/office/drawing/2014/main" val="10004"/>
                  </a:ext>
                </a:extLst>
              </a:tr>
              <a:tr h="449300">
                <a:tc>
                  <a:txBody>
                    <a:bodyPr/>
                    <a:lstStyle/>
                    <a:p>
                      <a:pPr marL="0" lvl="0" indent="0" algn="l" rtl="0">
                        <a:spcBef>
                          <a:spcPts val="0"/>
                        </a:spcBef>
                        <a:spcAft>
                          <a:spcPts val="0"/>
                        </a:spcAft>
                        <a:buNone/>
                      </a:pPr>
                      <a:r>
                        <a:rPr lang="en" sz="1600"/>
                        <a:t>TITLE VI (Pre School)</a:t>
                      </a:r>
                      <a:endParaRPr sz="1600"/>
                    </a:p>
                  </a:txBody>
                  <a:tcPr marL="91425" marR="91425" marT="91425" marB="91425"/>
                </a:tc>
                <a:tc>
                  <a:txBody>
                    <a:bodyPr/>
                    <a:lstStyle/>
                    <a:p>
                      <a:pPr marL="0" lvl="0" indent="0" algn="ctr" rtl="0">
                        <a:spcBef>
                          <a:spcPts val="0"/>
                        </a:spcBef>
                        <a:spcAft>
                          <a:spcPts val="0"/>
                        </a:spcAft>
                        <a:buNone/>
                      </a:pPr>
                      <a:r>
                        <a:rPr lang="en" sz="1600">
                          <a:solidFill>
                            <a:srgbClr val="6AA84F"/>
                          </a:solidFill>
                        </a:rPr>
                        <a:t>$24,988 </a:t>
                      </a:r>
                      <a:r>
                        <a:rPr lang="en" sz="1600">
                          <a:solidFill>
                            <a:srgbClr val="222222"/>
                          </a:solidFill>
                        </a:rPr>
                        <a:t> </a:t>
                      </a:r>
                      <a:endParaRPr sz="1600">
                        <a:solidFill>
                          <a:srgbClr val="222222"/>
                        </a:solidFill>
                      </a:endParaRPr>
                    </a:p>
                  </a:txBody>
                  <a:tcPr marL="91425" marR="91425" marT="91425" marB="91425"/>
                </a:tc>
                <a:tc>
                  <a:txBody>
                    <a:bodyPr/>
                    <a:lstStyle/>
                    <a:p>
                      <a:pPr marL="0" lvl="0" indent="0" algn="ctr" rtl="0">
                        <a:spcBef>
                          <a:spcPts val="0"/>
                        </a:spcBef>
                        <a:spcAft>
                          <a:spcPts val="0"/>
                        </a:spcAft>
                        <a:buNone/>
                      </a:pPr>
                      <a:r>
                        <a:rPr lang="en" sz="1800">
                          <a:solidFill>
                            <a:srgbClr val="222222"/>
                          </a:solidFill>
                        </a:rPr>
                        <a:t>$24,431</a:t>
                      </a:r>
                      <a:endParaRPr sz="1800">
                        <a:solidFill>
                          <a:srgbClr val="222222"/>
                        </a:solidFill>
                      </a:endParaRPr>
                    </a:p>
                  </a:txBody>
                  <a:tcPr marL="91425" marR="91425" marT="91425" marB="91425"/>
                </a:tc>
                <a:extLst>
                  <a:ext uri="{0D108BD9-81ED-4DB2-BD59-A6C34878D82A}">
                    <a16:rowId xmlns:a16="http://schemas.microsoft.com/office/drawing/2014/main" val="10005"/>
                  </a:ext>
                </a:extLst>
              </a:tr>
              <a:tr h="485800">
                <a:tc>
                  <a:txBody>
                    <a:bodyPr/>
                    <a:lstStyle/>
                    <a:p>
                      <a:pPr marL="0" lvl="0" indent="0" algn="l" rtl="0">
                        <a:spcBef>
                          <a:spcPts val="0"/>
                        </a:spcBef>
                        <a:spcAft>
                          <a:spcPts val="0"/>
                        </a:spcAft>
                        <a:buNone/>
                      </a:pPr>
                      <a:r>
                        <a:rPr lang="en" sz="1600"/>
                        <a:t>TITLE VI-B (Handicap)</a:t>
                      </a:r>
                      <a:endParaRPr sz="1600"/>
                    </a:p>
                  </a:txBody>
                  <a:tcPr marL="91425" marR="91425" marT="91425" marB="91425"/>
                </a:tc>
                <a:tc>
                  <a:txBody>
                    <a:bodyPr/>
                    <a:lstStyle/>
                    <a:p>
                      <a:pPr marL="0" lvl="0" indent="0" algn="ctr" rtl="0">
                        <a:spcBef>
                          <a:spcPts val="0"/>
                        </a:spcBef>
                        <a:spcAft>
                          <a:spcPts val="0"/>
                        </a:spcAft>
                        <a:buNone/>
                      </a:pPr>
                      <a:r>
                        <a:rPr lang="en" sz="1600">
                          <a:solidFill>
                            <a:srgbClr val="6AA84F"/>
                          </a:solidFill>
                        </a:rPr>
                        <a:t>$470,983</a:t>
                      </a:r>
                      <a:r>
                        <a:rPr lang="en" sz="1600">
                          <a:solidFill>
                            <a:srgbClr val="222222"/>
                          </a:solidFill>
                        </a:rPr>
                        <a:t> </a:t>
                      </a:r>
                      <a:endParaRPr sz="1600">
                        <a:solidFill>
                          <a:srgbClr val="222222"/>
                        </a:solidFill>
                      </a:endParaRPr>
                    </a:p>
                  </a:txBody>
                  <a:tcPr marL="91425" marR="91425" marT="91425" marB="91425"/>
                </a:tc>
                <a:tc>
                  <a:txBody>
                    <a:bodyPr/>
                    <a:lstStyle/>
                    <a:p>
                      <a:pPr marL="0" lvl="0" indent="0" algn="ctr" rtl="0">
                        <a:spcBef>
                          <a:spcPts val="0"/>
                        </a:spcBef>
                        <a:spcAft>
                          <a:spcPts val="0"/>
                        </a:spcAft>
                        <a:buNone/>
                      </a:pPr>
                      <a:r>
                        <a:rPr lang="en" sz="1800">
                          <a:solidFill>
                            <a:srgbClr val="222222"/>
                          </a:solidFill>
                        </a:rPr>
                        <a:t>$437,644</a:t>
                      </a:r>
                      <a:endParaRPr sz="1800">
                        <a:solidFill>
                          <a:srgbClr val="222222"/>
                        </a:solidFill>
                      </a:endParaRPr>
                    </a:p>
                  </a:txBody>
                  <a:tcPr marL="91425" marR="91425" marT="91425" marB="91425"/>
                </a:tc>
                <a:extLst>
                  <a:ext uri="{0D108BD9-81ED-4DB2-BD59-A6C34878D82A}">
                    <a16:rowId xmlns:a16="http://schemas.microsoft.com/office/drawing/2014/main" val="10006"/>
                  </a:ext>
                </a:extLst>
              </a:tr>
              <a:tr h="468850">
                <a:tc>
                  <a:txBody>
                    <a:bodyPr/>
                    <a:lstStyle/>
                    <a:p>
                      <a:pPr marL="0" lvl="0" indent="0" algn="l" rtl="0">
                        <a:spcBef>
                          <a:spcPts val="0"/>
                        </a:spcBef>
                        <a:spcAft>
                          <a:spcPts val="0"/>
                        </a:spcAft>
                        <a:buNone/>
                      </a:pPr>
                      <a:r>
                        <a:rPr lang="en" sz="1600"/>
                        <a:t>RLIS</a:t>
                      </a:r>
                      <a:endParaRPr sz="1600"/>
                    </a:p>
                  </a:txBody>
                  <a:tcPr marL="91425" marR="91425" marT="91425" marB="91425"/>
                </a:tc>
                <a:tc>
                  <a:txBody>
                    <a:bodyPr/>
                    <a:lstStyle/>
                    <a:p>
                      <a:pPr marL="0" lvl="0" indent="0" algn="ctr" rtl="0">
                        <a:spcBef>
                          <a:spcPts val="0"/>
                        </a:spcBef>
                        <a:spcAft>
                          <a:spcPts val="0"/>
                        </a:spcAft>
                        <a:buNone/>
                      </a:pPr>
                      <a:r>
                        <a:rPr lang="en" sz="1600">
                          <a:solidFill>
                            <a:srgbClr val="FF0000"/>
                          </a:solidFill>
                        </a:rPr>
                        <a:t>$39,983</a:t>
                      </a:r>
                      <a:r>
                        <a:rPr lang="en" sz="1600">
                          <a:solidFill>
                            <a:srgbClr val="222222"/>
                          </a:solidFill>
                        </a:rPr>
                        <a:t>  </a:t>
                      </a:r>
                      <a:endParaRPr sz="1600">
                        <a:solidFill>
                          <a:srgbClr val="222222"/>
                        </a:solidFill>
                      </a:endParaRPr>
                    </a:p>
                  </a:txBody>
                  <a:tcPr marL="91425" marR="91425" marT="91425" marB="91425"/>
                </a:tc>
                <a:tc>
                  <a:txBody>
                    <a:bodyPr/>
                    <a:lstStyle/>
                    <a:p>
                      <a:pPr marL="0" lvl="0" indent="0" algn="ctr" rtl="0">
                        <a:spcBef>
                          <a:spcPts val="0"/>
                        </a:spcBef>
                        <a:spcAft>
                          <a:spcPts val="0"/>
                        </a:spcAft>
                        <a:buNone/>
                      </a:pPr>
                      <a:r>
                        <a:rPr lang="en" sz="1800">
                          <a:solidFill>
                            <a:srgbClr val="222222"/>
                          </a:solidFill>
                        </a:rPr>
                        <a:t>$49,692</a:t>
                      </a:r>
                      <a:endParaRPr sz="1800">
                        <a:solidFill>
                          <a:srgbClr val="222222"/>
                        </a:solidFill>
                      </a:endParaRPr>
                    </a:p>
                  </a:txBody>
                  <a:tcPr marL="91425" marR="91425" marT="91425" marB="91425"/>
                </a:tc>
                <a:extLst>
                  <a:ext uri="{0D108BD9-81ED-4DB2-BD59-A6C34878D82A}">
                    <a16:rowId xmlns:a16="http://schemas.microsoft.com/office/drawing/2014/main" val="10007"/>
                  </a:ext>
                </a:extLst>
              </a:tr>
              <a:tr h="468850">
                <a:tc>
                  <a:txBody>
                    <a:bodyPr/>
                    <a:lstStyle/>
                    <a:p>
                      <a:pPr marL="0" lvl="0" indent="0" algn="l" rtl="0">
                        <a:spcBef>
                          <a:spcPts val="0"/>
                        </a:spcBef>
                        <a:spcAft>
                          <a:spcPts val="0"/>
                        </a:spcAft>
                        <a:buNone/>
                      </a:pPr>
                      <a:r>
                        <a:rPr lang="en" sz="1600"/>
                        <a:t>CTE</a:t>
                      </a:r>
                      <a:endParaRPr sz="1600"/>
                    </a:p>
                  </a:txBody>
                  <a:tcPr marL="91425" marR="91425" marT="91425" marB="91425"/>
                </a:tc>
                <a:tc>
                  <a:txBody>
                    <a:bodyPr/>
                    <a:lstStyle/>
                    <a:p>
                      <a:pPr marL="0" lvl="0" indent="0" algn="ctr" rtl="0">
                        <a:spcBef>
                          <a:spcPts val="0"/>
                        </a:spcBef>
                        <a:spcAft>
                          <a:spcPts val="0"/>
                        </a:spcAft>
                        <a:buNone/>
                      </a:pPr>
                      <a:r>
                        <a:rPr lang="en" sz="1600">
                          <a:solidFill>
                            <a:srgbClr val="6AA84F"/>
                          </a:solidFill>
                        </a:rPr>
                        <a:t>$41,609</a:t>
                      </a:r>
                      <a:r>
                        <a:rPr lang="en" sz="1600">
                          <a:solidFill>
                            <a:srgbClr val="222222"/>
                          </a:solidFill>
                        </a:rPr>
                        <a:t>  </a:t>
                      </a:r>
                      <a:endParaRPr sz="1600">
                        <a:solidFill>
                          <a:srgbClr val="222222"/>
                        </a:solidFill>
                      </a:endParaRPr>
                    </a:p>
                  </a:txBody>
                  <a:tcPr marL="91425" marR="91425" marT="91425" marB="91425"/>
                </a:tc>
                <a:tc>
                  <a:txBody>
                    <a:bodyPr/>
                    <a:lstStyle/>
                    <a:p>
                      <a:pPr marL="0" lvl="0" indent="0" algn="ctr" rtl="0">
                        <a:spcBef>
                          <a:spcPts val="0"/>
                        </a:spcBef>
                        <a:spcAft>
                          <a:spcPts val="0"/>
                        </a:spcAft>
                        <a:buNone/>
                      </a:pPr>
                      <a:r>
                        <a:rPr lang="en" sz="1800">
                          <a:solidFill>
                            <a:srgbClr val="222222"/>
                          </a:solidFill>
                        </a:rPr>
                        <a:t>$40,547</a:t>
                      </a:r>
                      <a:endParaRPr sz="1800">
                        <a:solidFill>
                          <a:srgbClr val="222222"/>
                        </a:solidFill>
                      </a:endParaRPr>
                    </a:p>
                  </a:txBody>
                  <a:tcPr marL="91425" marR="91425" marT="91425" marB="91425"/>
                </a:tc>
                <a:extLst>
                  <a:ext uri="{0D108BD9-81ED-4DB2-BD59-A6C34878D82A}">
                    <a16:rowId xmlns:a16="http://schemas.microsoft.com/office/drawing/2014/main" val="10008"/>
                  </a:ext>
                </a:extLst>
              </a:tr>
              <a:tr h="449300">
                <a:tc>
                  <a:txBody>
                    <a:bodyPr/>
                    <a:lstStyle/>
                    <a:p>
                      <a:pPr marL="0" lvl="0" indent="0" algn="l" rtl="0">
                        <a:spcBef>
                          <a:spcPts val="0"/>
                        </a:spcBef>
                        <a:spcAft>
                          <a:spcPts val="0"/>
                        </a:spcAft>
                        <a:buNone/>
                      </a:pPr>
                      <a:r>
                        <a:rPr lang="en" sz="1600"/>
                        <a:t>ESSER II/III </a:t>
                      </a:r>
                      <a:r>
                        <a:rPr lang="en" sz="900"/>
                        <a:t>(Carry over)</a:t>
                      </a:r>
                      <a:endParaRPr sz="900"/>
                    </a:p>
                  </a:txBody>
                  <a:tcPr marL="91425" marR="91425" marT="91425" marB="91425"/>
                </a:tc>
                <a:tc>
                  <a:txBody>
                    <a:bodyPr/>
                    <a:lstStyle/>
                    <a:p>
                      <a:pPr marL="0" lvl="0" indent="0" algn="ctr" rtl="0">
                        <a:spcBef>
                          <a:spcPts val="0"/>
                        </a:spcBef>
                        <a:spcAft>
                          <a:spcPts val="0"/>
                        </a:spcAft>
                        <a:buNone/>
                      </a:pPr>
                      <a:r>
                        <a:rPr lang="en" sz="1600">
                          <a:solidFill>
                            <a:srgbClr val="222222"/>
                          </a:solidFill>
                        </a:rPr>
                        <a:t>$2,771,105  </a:t>
                      </a:r>
                      <a:endParaRPr sz="1600">
                        <a:solidFill>
                          <a:srgbClr val="222222"/>
                        </a:solidFill>
                      </a:endParaRPr>
                    </a:p>
                  </a:txBody>
                  <a:tcPr marL="91425" marR="91425" marT="91425" marB="91425"/>
                </a:tc>
                <a:tc>
                  <a:txBody>
                    <a:bodyPr/>
                    <a:lstStyle/>
                    <a:p>
                      <a:pPr marL="0" lvl="0" indent="0" algn="ctr" rtl="0">
                        <a:spcBef>
                          <a:spcPts val="0"/>
                        </a:spcBef>
                        <a:spcAft>
                          <a:spcPts val="0"/>
                        </a:spcAft>
                        <a:buNone/>
                      </a:pPr>
                      <a:r>
                        <a:rPr lang="en" sz="1800">
                          <a:solidFill>
                            <a:srgbClr val="222222"/>
                          </a:solidFill>
                        </a:rPr>
                        <a:t>$5,154,355</a:t>
                      </a:r>
                      <a:endParaRPr sz="1800">
                        <a:solidFill>
                          <a:srgbClr val="222222"/>
                        </a:solidFill>
                      </a:endParaRPr>
                    </a:p>
                  </a:txBody>
                  <a:tcPr marL="91425" marR="91425" marT="91425" marB="91425"/>
                </a:tc>
                <a:extLst>
                  <a:ext uri="{0D108BD9-81ED-4DB2-BD59-A6C34878D82A}">
                    <a16:rowId xmlns:a16="http://schemas.microsoft.com/office/drawing/2014/main" val="10009"/>
                  </a:ext>
                </a:extLst>
              </a:tr>
            </a:tbl>
          </a:graphicData>
        </a:graphic>
      </p:graphicFrame>
      <p:sp>
        <p:nvSpPr>
          <p:cNvPr id="159" name="Google Shape;159;p25"/>
          <p:cNvSpPr txBox="1"/>
          <p:nvPr/>
        </p:nvSpPr>
        <p:spPr>
          <a:xfrm rot="477">
            <a:off x="6735325" y="483075"/>
            <a:ext cx="2162700" cy="3324600"/>
          </a:xfrm>
          <a:prstGeom prst="rect">
            <a:avLst/>
          </a:prstGeom>
          <a:noFill/>
          <a:ln w="9525" cap="flat" cmpd="sng">
            <a:solidFill>
              <a:srgbClr val="000000"/>
            </a:solidFill>
            <a:prstDash val="lgDash"/>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2300" b="1">
                <a:latin typeface="Roboto"/>
                <a:ea typeface="Roboto"/>
                <a:cs typeface="Roboto"/>
                <a:sym typeface="Roboto"/>
              </a:rPr>
              <a:t>TOTAL FY ‘24</a:t>
            </a:r>
            <a:r>
              <a:rPr lang="en" sz="2700" b="1">
                <a:latin typeface="Roboto"/>
                <a:ea typeface="Roboto"/>
                <a:cs typeface="Roboto"/>
                <a:sym typeface="Roboto"/>
              </a:rPr>
              <a:t> FUNDING </a:t>
            </a:r>
            <a:endParaRPr sz="2700" b="1">
              <a:latin typeface="Roboto"/>
              <a:ea typeface="Roboto"/>
              <a:cs typeface="Roboto"/>
              <a:sym typeface="Roboto"/>
            </a:endParaRPr>
          </a:p>
          <a:p>
            <a:pPr marL="0" lvl="0" indent="0" algn="l" rtl="0">
              <a:spcBef>
                <a:spcPts val="0"/>
              </a:spcBef>
              <a:spcAft>
                <a:spcPts val="0"/>
              </a:spcAft>
              <a:buNone/>
            </a:pPr>
            <a:r>
              <a:rPr lang="en" sz="2700" b="1">
                <a:latin typeface="Roboto"/>
                <a:ea typeface="Roboto"/>
                <a:cs typeface="Roboto"/>
                <a:sym typeface="Roboto"/>
              </a:rPr>
              <a:t>$1,493,174</a:t>
            </a:r>
            <a:endParaRPr sz="2700">
              <a:latin typeface="Roboto"/>
              <a:ea typeface="Roboto"/>
              <a:cs typeface="Roboto"/>
              <a:sym typeface="Roboto"/>
            </a:endParaRPr>
          </a:p>
          <a:p>
            <a:pPr marL="0" lvl="0" indent="0" algn="l" rtl="0">
              <a:spcBef>
                <a:spcPts val="0"/>
              </a:spcBef>
              <a:spcAft>
                <a:spcPts val="0"/>
              </a:spcAft>
              <a:buNone/>
            </a:pPr>
            <a:endParaRPr sz="1800">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With carry over</a:t>
            </a:r>
            <a:endParaRPr sz="1800">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$4,749,324</a:t>
            </a:r>
            <a:endParaRPr sz="1800">
              <a:latin typeface="Roboto"/>
              <a:ea typeface="Roboto"/>
              <a:cs typeface="Roboto"/>
              <a:sym typeface="Roboto"/>
            </a:endParaRPr>
          </a:p>
          <a:p>
            <a:pPr marL="0" lvl="0" indent="0" algn="l" rtl="0">
              <a:spcBef>
                <a:spcPts val="0"/>
              </a:spcBef>
              <a:spcAft>
                <a:spcPts val="0"/>
              </a:spcAft>
              <a:buNone/>
            </a:pPr>
            <a:endParaRPr sz="2700">
              <a:latin typeface="Roboto"/>
              <a:ea typeface="Roboto"/>
              <a:cs typeface="Roboto"/>
              <a:sym typeface="Roboto"/>
            </a:endParaRPr>
          </a:p>
          <a:p>
            <a:pPr marL="0" lvl="0" indent="0" algn="l" rtl="0">
              <a:spcBef>
                <a:spcPts val="0"/>
              </a:spcBef>
              <a:spcAft>
                <a:spcPts val="0"/>
              </a:spcAft>
              <a:buNone/>
            </a:pPr>
            <a:r>
              <a:rPr lang="en" sz="2100">
                <a:latin typeface="Roboto"/>
                <a:ea typeface="Roboto"/>
                <a:cs typeface="Roboto"/>
                <a:sym typeface="Roboto"/>
              </a:rPr>
              <a:t>FY ‘23 </a:t>
            </a:r>
            <a:endParaRPr sz="2100">
              <a:latin typeface="Roboto"/>
              <a:ea typeface="Roboto"/>
              <a:cs typeface="Roboto"/>
              <a:sym typeface="Roboto"/>
            </a:endParaRPr>
          </a:p>
          <a:p>
            <a:pPr marL="0" lvl="0" indent="0" algn="l" rtl="0">
              <a:spcBef>
                <a:spcPts val="0"/>
              </a:spcBef>
              <a:spcAft>
                <a:spcPts val="0"/>
              </a:spcAft>
              <a:buNone/>
            </a:pPr>
            <a:r>
              <a:rPr lang="en" sz="2100">
                <a:latin typeface="Roboto"/>
                <a:ea typeface="Roboto"/>
                <a:cs typeface="Roboto"/>
                <a:sym typeface="Roboto"/>
              </a:rPr>
              <a:t>6,650,983</a:t>
            </a:r>
            <a:endParaRPr sz="2100">
              <a:latin typeface="Roboto"/>
              <a:ea typeface="Roboto"/>
              <a:cs typeface="Roboto"/>
              <a:sym typeface="Robo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animEffect transition="in" filter="fade">
                                      <p:cBhvr>
                                        <p:cTn id="7" dur="10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200700" y="0"/>
            <a:ext cx="8788200" cy="1004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5500"/>
              <a:t>FUNDING - VARIOUS GRANTS</a:t>
            </a:r>
            <a:endParaRPr sz="5500"/>
          </a:p>
        </p:txBody>
      </p:sp>
      <p:sp>
        <p:nvSpPr>
          <p:cNvPr id="93" name="Google Shape;93;p14"/>
          <p:cNvSpPr txBox="1">
            <a:spLocks noGrp="1"/>
          </p:cNvSpPr>
          <p:nvPr>
            <p:ph type="body" idx="1"/>
          </p:nvPr>
        </p:nvSpPr>
        <p:spPr>
          <a:xfrm>
            <a:off x="0" y="909925"/>
            <a:ext cx="8576100" cy="4021800"/>
          </a:xfrm>
          <a:prstGeom prst="rect">
            <a:avLst/>
          </a:prstGeom>
        </p:spPr>
        <p:txBody>
          <a:bodyPr spcFirstLastPara="1" wrap="square" lIns="91425" tIns="91425" rIns="91425" bIns="91425" anchor="t" anchorCtr="0">
            <a:normAutofit fontScale="77500" lnSpcReduction="20000"/>
          </a:bodyPr>
          <a:lstStyle/>
          <a:p>
            <a:pPr marL="0" lvl="0" indent="0" algn="l" rtl="0">
              <a:spcBef>
                <a:spcPts val="400"/>
              </a:spcBef>
              <a:spcAft>
                <a:spcPts val="0"/>
              </a:spcAft>
              <a:buNone/>
            </a:pPr>
            <a:r>
              <a:rPr lang="en" sz="2262">
                <a:solidFill>
                  <a:srgbClr val="0D4376"/>
                </a:solidFill>
                <a:latin typeface="Arial"/>
                <a:ea typeface="Arial"/>
                <a:cs typeface="Arial"/>
                <a:sym typeface="Arial"/>
              </a:rPr>
              <a:t>Title I, Part A (Improving the Academic Achievement of the Disadvantaged) – PRC 050</a:t>
            </a:r>
            <a:endParaRPr sz="2262">
              <a:solidFill>
                <a:srgbClr val="0D4376"/>
              </a:solidFill>
              <a:latin typeface="Arial"/>
              <a:ea typeface="Arial"/>
              <a:cs typeface="Arial"/>
              <a:sym typeface="Arial"/>
            </a:endParaRPr>
          </a:p>
          <a:p>
            <a:pPr marL="0" lvl="0" indent="0" algn="l" rtl="0">
              <a:spcBef>
                <a:spcPts val="400"/>
              </a:spcBef>
              <a:spcAft>
                <a:spcPts val="0"/>
              </a:spcAft>
              <a:buClr>
                <a:schemeClr val="dk1"/>
              </a:buClr>
              <a:buSzPct val="48610"/>
              <a:buFont typeface="Arial"/>
              <a:buNone/>
            </a:pPr>
            <a:r>
              <a:rPr lang="en" sz="2262">
                <a:solidFill>
                  <a:srgbClr val="0D4376"/>
                </a:solidFill>
                <a:latin typeface="Arial"/>
                <a:ea typeface="Arial"/>
                <a:cs typeface="Arial"/>
                <a:sym typeface="Arial"/>
              </a:rPr>
              <a:t>Title II, Part A (Preparing, Training, and Recruiting High Quality Teachers, Principals, and Other School Leaders) – PRC 103</a:t>
            </a:r>
            <a:endParaRPr sz="2262">
              <a:solidFill>
                <a:srgbClr val="0D4376"/>
              </a:solidFill>
              <a:latin typeface="Arial"/>
              <a:ea typeface="Arial"/>
              <a:cs typeface="Arial"/>
              <a:sym typeface="Arial"/>
            </a:endParaRPr>
          </a:p>
          <a:p>
            <a:pPr marL="0" lvl="0" indent="0" algn="l" rtl="0">
              <a:spcBef>
                <a:spcPts val="400"/>
              </a:spcBef>
              <a:spcAft>
                <a:spcPts val="0"/>
              </a:spcAft>
              <a:buNone/>
            </a:pPr>
            <a:r>
              <a:rPr lang="en" sz="2262">
                <a:solidFill>
                  <a:srgbClr val="0D4376"/>
                </a:solidFill>
                <a:latin typeface="Arial"/>
                <a:ea typeface="Arial"/>
                <a:cs typeface="Arial"/>
                <a:sym typeface="Arial"/>
              </a:rPr>
              <a:t>Title III Part A (English Language Learners) - PRC 104</a:t>
            </a:r>
            <a:endParaRPr sz="2262">
              <a:solidFill>
                <a:srgbClr val="0D4376"/>
              </a:solidFill>
              <a:latin typeface="Arial"/>
              <a:ea typeface="Arial"/>
              <a:cs typeface="Arial"/>
              <a:sym typeface="Arial"/>
            </a:endParaRPr>
          </a:p>
          <a:p>
            <a:pPr marL="0" lvl="0" indent="0" algn="l" rtl="0">
              <a:spcBef>
                <a:spcPts val="400"/>
              </a:spcBef>
              <a:spcAft>
                <a:spcPts val="0"/>
              </a:spcAft>
              <a:buNone/>
            </a:pPr>
            <a:r>
              <a:rPr lang="en" sz="2262">
                <a:solidFill>
                  <a:srgbClr val="0D4376"/>
                </a:solidFill>
                <a:latin typeface="Arial"/>
                <a:ea typeface="Arial"/>
                <a:cs typeface="Arial"/>
                <a:sym typeface="Arial"/>
              </a:rPr>
              <a:t> Title IV, Part A, Subpart 1 (Student Support and Academic Enrichment) – PRC 108</a:t>
            </a:r>
            <a:endParaRPr sz="2262">
              <a:solidFill>
                <a:srgbClr val="0D4376"/>
              </a:solidFill>
              <a:latin typeface="Arial"/>
              <a:ea typeface="Arial"/>
              <a:cs typeface="Arial"/>
              <a:sym typeface="Arial"/>
            </a:endParaRPr>
          </a:p>
          <a:p>
            <a:pPr marL="0" lvl="0" indent="0" algn="l" rtl="0">
              <a:spcBef>
                <a:spcPts val="400"/>
              </a:spcBef>
              <a:spcAft>
                <a:spcPts val="0"/>
              </a:spcAft>
              <a:buNone/>
            </a:pPr>
            <a:r>
              <a:rPr lang="en" sz="2262">
                <a:solidFill>
                  <a:srgbClr val="0D4376"/>
                </a:solidFill>
                <a:latin typeface="Arial"/>
                <a:ea typeface="Arial"/>
                <a:cs typeface="Arial"/>
                <a:sym typeface="Arial"/>
              </a:rPr>
              <a:t>Title VI - (IDEA PreSchool) - PRC 049</a:t>
            </a:r>
            <a:endParaRPr sz="2262">
              <a:solidFill>
                <a:srgbClr val="0D4376"/>
              </a:solidFill>
              <a:latin typeface="Arial"/>
              <a:ea typeface="Arial"/>
              <a:cs typeface="Arial"/>
              <a:sym typeface="Arial"/>
            </a:endParaRPr>
          </a:p>
          <a:p>
            <a:pPr marL="0" lvl="0" indent="0" algn="l" rtl="0">
              <a:spcBef>
                <a:spcPts val="400"/>
              </a:spcBef>
              <a:spcAft>
                <a:spcPts val="0"/>
              </a:spcAft>
              <a:buNone/>
            </a:pPr>
            <a:r>
              <a:rPr lang="en" sz="2262">
                <a:solidFill>
                  <a:srgbClr val="0D4376"/>
                </a:solidFill>
                <a:latin typeface="Arial"/>
                <a:ea typeface="Arial"/>
                <a:cs typeface="Arial"/>
                <a:sym typeface="Arial"/>
              </a:rPr>
              <a:t>Title VI B- (IDEA Handicap) - PRC 060</a:t>
            </a:r>
            <a:endParaRPr sz="2262">
              <a:solidFill>
                <a:srgbClr val="0D4376"/>
              </a:solidFill>
              <a:latin typeface="Arial"/>
              <a:ea typeface="Arial"/>
              <a:cs typeface="Arial"/>
              <a:sym typeface="Arial"/>
            </a:endParaRPr>
          </a:p>
          <a:p>
            <a:pPr marL="0" lvl="0" indent="0" algn="l" rtl="0">
              <a:spcBef>
                <a:spcPts val="400"/>
              </a:spcBef>
              <a:spcAft>
                <a:spcPts val="0"/>
              </a:spcAft>
              <a:buNone/>
            </a:pPr>
            <a:r>
              <a:rPr lang="en" sz="2262">
                <a:solidFill>
                  <a:srgbClr val="0D4376"/>
                </a:solidFill>
                <a:latin typeface="Arial"/>
                <a:ea typeface="Arial"/>
                <a:cs typeface="Arial"/>
                <a:sym typeface="Arial"/>
              </a:rPr>
              <a:t>Title V Rural Low-Income Schools (RLIS) – PRC 109</a:t>
            </a:r>
            <a:endParaRPr sz="2262">
              <a:solidFill>
                <a:srgbClr val="0D4376"/>
              </a:solidFill>
              <a:latin typeface="Arial"/>
              <a:ea typeface="Arial"/>
              <a:cs typeface="Arial"/>
              <a:sym typeface="Arial"/>
            </a:endParaRPr>
          </a:p>
          <a:p>
            <a:pPr marL="0" lvl="0" indent="0" algn="l" rtl="0">
              <a:spcBef>
                <a:spcPts val="400"/>
              </a:spcBef>
              <a:spcAft>
                <a:spcPts val="0"/>
              </a:spcAft>
              <a:buNone/>
            </a:pPr>
            <a:r>
              <a:rPr lang="en" sz="2262">
                <a:solidFill>
                  <a:srgbClr val="0D4376"/>
                </a:solidFill>
                <a:latin typeface="Arial"/>
                <a:ea typeface="Arial"/>
                <a:cs typeface="Arial"/>
                <a:sym typeface="Arial"/>
              </a:rPr>
              <a:t>IDEA Early Intervening Services - PRC 070</a:t>
            </a:r>
            <a:endParaRPr sz="2262">
              <a:solidFill>
                <a:srgbClr val="0D4376"/>
              </a:solidFill>
              <a:latin typeface="Arial"/>
              <a:ea typeface="Arial"/>
              <a:cs typeface="Arial"/>
              <a:sym typeface="Arial"/>
            </a:endParaRPr>
          </a:p>
          <a:p>
            <a:pPr marL="0" lvl="0" indent="0" algn="l" rtl="0">
              <a:spcBef>
                <a:spcPts val="400"/>
              </a:spcBef>
              <a:spcAft>
                <a:spcPts val="0"/>
              </a:spcAft>
              <a:buNone/>
            </a:pPr>
            <a:r>
              <a:rPr lang="en" sz="2262">
                <a:solidFill>
                  <a:srgbClr val="0D4376"/>
                </a:solidFill>
                <a:latin typeface="Arial"/>
                <a:ea typeface="Arial"/>
                <a:cs typeface="Arial"/>
                <a:sym typeface="Arial"/>
              </a:rPr>
              <a:t>Career and Technical Education Program Improvement - PRC 017</a:t>
            </a:r>
            <a:endParaRPr sz="2262">
              <a:solidFill>
                <a:srgbClr val="0D4376"/>
              </a:solidFill>
              <a:latin typeface="Arial"/>
              <a:ea typeface="Arial"/>
              <a:cs typeface="Arial"/>
              <a:sym typeface="Arial"/>
            </a:endParaRPr>
          </a:p>
          <a:p>
            <a:pPr marL="0" lvl="0" indent="0" algn="l" rtl="0">
              <a:spcBef>
                <a:spcPts val="400"/>
              </a:spcBef>
              <a:spcAft>
                <a:spcPts val="0"/>
              </a:spcAft>
              <a:buClr>
                <a:schemeClr val="dk1"/>
              </a:buClr>
              <a:buSzPct val="51549"/>
              <a:buFont typeface="Arial"/>
              <a:buNone/>
            </a:pPr>
            <a:r>
              <a:rPr lang="en" sz="2133">
                <a:solidFill>
                  <a:srgbClr val="0D4376"/>
                </a:solidFill>
                <a:latin typeface="Arial"/>
                <a:ea typeface="Arial"/>
                <a:cs typeface="Arial"/>
                <a:sym typeface="Arial"/>
              </a:rPr>
              <a:t>Elementary and Secondary Schools Emergency Relief - PRCs 171,181</a:t>
            </a:r>
            <a:endParaRPr sz="2133">
              <a:solidFill>
                <a:srgbClr val="0D4376"/>
              </a:solidFill>
              <a:latin typeface="Arial"/>
              <a:ea typeface="Arial"/>
              <a:cs typeface="Arial"/>
              <a:sym typeface="Arial"/>
            </a:endParaRPr>
          </a:p>
          <a:p>
            <a:pPr marL="0" lvl="0" indent="0" algn="l" rtl="0">
              <a:spcBef>
                <a:spcPts val="0"/>
              </a:spcBef>
              <a:spcAft>
                <a:spcPts val="1200"/>
              </a:spcAft>
              <a:buNone/>
            </a:pPr>
            <a:endParaRPr sz="2104"/>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311700" y="142700"/>
            <a:ext cx="8520600" cy="831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3 PRONG TEST </a:t>
            </a:r>
            <a:endParaRPr/>
          </a:p>
        </p:txBody>
      </p:sp>
      <p:pic>
        <p:nvPicPr>
          <p:cNvPr id="99" name="Google Shape;99;p15"/>
          <p:cNvPicPr preferRelativeResize="0"/>
          <p:nvPr/>
        </p:nvPicPr>
        <p:blipFill>
          <a:blip r:embed="rId3">
            <a:alphaModFix/>
          </a:blip>
          <a:stretch>
            <a:fillRect/>
          </a:stretch>
        </p:blipFill>
        <p:spPr>
          <a:xfrm>
            <a:off x="240675" y="885825"/>
            <a:ext cx="8520599" cy="4137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311700" y="0"/>
            <a:ext cx="8520600" cy="1108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 sz="2600"/>
              <a:t>Title I - Improving Academic Achievement of the Disadvantaged</a:t>
            </a:r>
            <a:endParaRPr sz="2600"/>
          </a:p>
        </p:txBody>
      </p:sp>
      <p:sp>
        <p:nvSpPr>
          <p:cNvPr id="105" name="Google Shape;105;p16"/>
          <p:cNvSpPr txBox="1">
            <a:spLocks noGrp="1"/>
          </p:cNvSpPr>
          <p:nvPr>
            <p:ph type="body" idx="1"/>
          </p:nvPr>
        </p:nvSpPr>
        <p:spPr>
          <a:xfrm>
            <a:off x="227150" y="845300"/>
            <a:ext cx="7420800" cy="3718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Provide equitable opportunities for low achieving students in schools with high concentrations of income families</a:t>
            </a:r>
            <a:endParaRPr sz="2000"/>
          </a:p>
          <a:p>
            <a:pPr marL="457200" lvl="0" indent="-355600" algn="l" rtl="0">
              <a:spcBef>
                <a:spcPts val="0"/>
              </a:spcBef>
              <a:spcAft>
                <a:spcPts val="0"/>
              </a:spcAft>
              <a:buSzPts val="2000"/>
              <a:buChar char="-"/>
            </a:pPr>
            <a:r>
              <a:rPr lang="en" sz="2000"/>
              <a:t>Close Educational Achievement Gaps</a:t>
            </a:r>
            <a:endParaRPr sz="2000"/>
          </a:p>
          <a:p>
            <a:pPr marL="457200" lvl="0" indent="-355600" algn="l" rtl="0">
              <a:spcBef>
                <a:spcPts val="0"/>
              </a:spcBef>
              <a:spcAft>
                <a:spcPts val="0"/>
              </a:spcAft>
              <a:buSzPts val="2000"/>
              <a:buChar char="-"/>
            </a:pPr>
            <a:r>
              <a:rPr lang="en" sz="2000"/>
              <a:t>Poverty percentages based on 22-23</a:t>
            </a:r>
            <a:endParaRPr sz="2000"/>
          </a:p>
          <a:p>
            <a:pPr marL="914400" lvl="1" indent="-330200" algn="l" rtl="0">
              <a:spcBef>
                <a:spcPts val="0"/>
              </a:spcBef>
              <a:spcAft>
                <a:spcPts val="0"/>
              </a:spcAft>
              <a:buSzPts val="1600"/>
              <a:buChar char="-"/>
            </a:pPr>
            <a:r>
              <a:rPr lang="en" sz="1600"/>
              <a:t>WOS - 72.9%</a:t>
            </a:r>
            <a:endParaRPr sz="1600"/>
          </a:p>
          <a:p>
            <a:pPr marL="914400" lvl="1" indent="-330200" algn="l" rtl="0">
              <a:spcBef>
                <a:spcPts val="0"/>
              </a:spcBef>
              <a:spcAft>
                <a:spcPts val="0"/>
              </a:spcAft>
              <a:buSzPts val="1600"/>
              <a:buChar char="-"/>
            </a:pPr>
            <a:r>
              <a:rPr lang="en" sz="1600"/>
              <a:t>DFW - 79.8</a:t>
            </a:r>
            <a:endParaRPr sz="1600"/>
          </a:p>
          <a:p>
            <a:pPr marL="914400" lvl="1" indent="-330200" algn="l" rtl="0">
              <a:spcBef>
                <a:spcPts val="0"/>
              </a:spcBef>
              <a:spcAft>
                <a:spcPts val="0"/>
              </a:spcAft>
              <a:buSzPts val="1600"/>
              <a:buChar char="-"/>
            </a:pPr>
            <a:r>
              <a:rPr lang="en" sz="1600"/>
              <a:t>CMS - 80.5%</a:t>
            </a:r>
            <a:endParaRPr sz="1600"/>
          </a:p>
          <a:p>
            <a:pPr marL="914400" lvl="1" indent="-330200" algn="l" rtl="0">
              <a:spcBef>
                <a:spcPts val="0"/>
              </a:spcBef>
              <a:spcAft>
                <a:spcPts val="0"/>
              </a:spcAft>
              <a:buSzPts val="1600"/>
              <a:buChar char="-"/>
            </a:pPr>
            <a:r>
              <a:rPr lang="en" sz="1600"/>
              <a:t>JAH - 71.8</a:t>
            </a:r>
            <a:endParaRPr sz="1600"/>
          </a:p>
          <a:p>
            <a:pPr marL="457200" lvl="0" indent="-330200" algn="l" rtl="0">
              <a:spcBef>
                <a:spcPts val="0"/>
              </a:spcBef>
              <a:spcAft>
                <a:spcPts val="0"/>
              </a:spcAft>
              <a:buSzPts val="1600"/>
              <a:buChar char="-"/>
            </a:pPr>
            <a:r>
              <a:rPr lang="en" sz="2000"/>
              <a:t>We will serve Elementary and Middle Schools only</a:t>
            </a:r>
            <a:endParaRPr sz="1600"/>
          </a:p>
          <a:p>
            <a:pPr marL="457200" lvl="0" indent="-349250" algn="l" rtl="0">
              <a:spcBef>
                <a:spcPts val="0"/>
              </a:spcBef>
              <a:spcAft>
                <a:spcPts val="0"/>
              </a:spcAft>
              <a:buSzPts val="1900"/>
              <a:buChar char="-"/>
            </a:pPr>
            <a:r>
              <a:rPr lang="en" sz="1900"/>
              <a:t>Includes McKinney-Vento Set Aside for homeless students</a:t>
            </a:r>
            <a:endParaRPr sz="1900"/>
          </a:p>
          <a:p>
            <a:pPr marL="0" lvl="0" indent="0" algn="l" rtl="0">
              <a:spcBef>
                <a:spcPts val="1200"/>
              </a:spcBef>
              <a:spcAft>
                <a:spcPts val="1200"/>
              </a:spcAft>
              <a:buNone/>
            </a:pP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311700" y="172600"/>
            <a:ext cx="8520600" cy="664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We do the following with Title I Funding:</a:t>
            </a:r>
            <a:endParaRPr sz="2600"/>
          </a:p>
        </p:txBody>
      </p:sp>
      <p:sp>
        <p:nvSpPr>
          <p:cNvPr id="111" name="Google Shape;111;p17"/>
          <p:cNvSpPr txBox="1">
            <a:spLocks noGrp="1"/>
          </p:cNvSpPr>
          <p:nvPr>
            <p:ph type="body" idx="1"/>
          </p:nvPr>
        </p:nvSpPr>
        <p:spPr>
          <a:xfrm>
            <a:off x="227150" y="712500"/>
            <a:ext cx="7420800" cy="3718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t>Teachers, IAs,  Academic Coaches and salary benefits to reduce class sizes or provide services to improve student performance</a:t>
            </a:r>
            <a:endParaRPr sz="1600"/>
          </a:p>
          <a:p>
            <a:pPr marL="0" lvl="0" indent="0" algn="l" rtl="0">
              <a:spcBef>
                <a:spcPts val="1200"/>
              </a:spcBef>
              <a:spcAft>
                <a:spcPts val="0"/>
              </a:spcAft>
              <a:buNone/>
            </a:pPr>
            <a:r>
              <a:rPr lang="en" sz="1600"/>
              <a:t>- Supplies and materials</a:t>
            </a:r>
            <a:endParaRPr sz="1600"/>
          </a:p>
          <a:p>
            <a:pPr marL="0" lvl="0" indent="0" algn="l" rtl="0">
              <a:spcBef>
                <a:spcPts val="1200"/>
              </a:spcBef>
              <a:spcAft>
                <a:spcPts val="0"/>
              </a:spcAft>
              <a:buNone/>
            </a:pPr>
            <a:r>
              <a:rPr lang="en" sz="1600"/>
              <a:t>- Assessment programs and screeners</a:t>
            </a:r>
            <a:endParaRPr sz="1600"/>
          </a:p>
          <a:p>
            <a:pPr marL="0" lvl="0" indent="0" algn="l" rtl="0">
              <a:spcBef>
                <a:spcPts val="1200"/>
              </a:spcBef>
              <a:spcAft>
                <a:spcPts val="0"/>
              </a:spcAft>
              <a:buNone/>
            </a:pPr>
            <a:r>
              <a:rPr lang="en" sz="1600"/>
              <a:t>- Tutoring</a:t>
            </a:r>
            <a:endParaRPr sz="1600"/>
          </a:p>
          <a:p>
            <a:pPr marL="0" lvl="0" indent="0" algn="l" rtl="0">
              <a:spcBef>
                <a:spcPts val="1200"/>
              </a:spcBef>
              <a:spcAft>
                <a:spcPts val="0"/>
              </a:spcAft>
              <a:buNone/>
            </a:pPr>
            <a:r>
              <a:rPr lang="en" sz="1600"/>
              <a:t>- Parent and Family Engagement items and programs</a:t>
            </a:r>
            <a:endParaRPr sz="1600"/>
          </a:p>
          <a:p>
            <a:pPr marL="0" lvl="0" indent="0" algn="l" rtl="0">
              <a:spcBef>
                <a:spcPts val="1200"/>
              </a:spcBef>
              <a:spcAft>
                <a:spcPts val="0"/>
              </a:spcAft>
              <a:buNone/>
            </a:pPr>
            <a:r>
              <a:rPr lang="en" sz="1600"/>
              <a:t>- Professional Development</a:t>
            </a:r>
            <a:endParaRPr sz="1600"/>
          </a:p>
          <a:p>
            <a:pPr marL="0" lvl="0" indent="0" algn="l" rtl="0">
              <a:spcBef>
                <a:spcPts val="1200"/>
              </a:spcBef>
              <a:spcAft>
                <a:spcPts val="0"/>
              </a:spcAft>
              <a:buNone/>
            </a:pPr>
            <a:r>
              <a:rPr lang="en" sz="1600"/>
              <a:t>- Other items that are appropriate and part of the overall school improvement process</a:t>
            </a:r>
            <a:endParaRPr sz="1600"/>
          </a:p>
          <a:p>
            <a:pPr marL="0" lvl="0" indent="0" algn="l" rtl="0">
              <a:spcBef>
                <a:spcPts val="1200"/>
              </a:spcBef>
              <a:spcAft>
                <a:spcPts val="1200"/>
              </a:spcAft>
              <a:buNone/>
            </a:pP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311700" y="79950"/>
            <a:ext cx="8520600" cy="1679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a:t>Title II- </a:t>
            </a:r>
            <a:endParaRPr sz="2800"/>
          </a:p>
          <a:p>
            <a:pPr marL="0" lvl="0" indent="0" algn="l" rtl="0">
              <a:spcBef>
                <a:spcPts val="0"/>
              </a:spcBef>
              <a:spcAft>
                <a:spcPts val="0"/>
              </a:spcAft>
              <a:buNone/>
            </a:pPr>
            <a:r>
              <a:rPr lang="en" sz="2800"/>
              <a:t>Preparing, Retaining and Recruiting High Quality Teachers, Principals, and Other School Leaders</a:t>
            </a:r>
            <a:endParaRPr sz="2800"/>
          </a:p>
        </p:txBody>
      </p:sp>
      <p:sp>
        <p:nvSpPr>
          <p:cNvPr id="117" name="Google Shape;117;p18"/>
          <p:cNvSpPr txBox="1">
            <a:spLocks noGrp="1"/>
          </p:cNvSpPr>
          <p:nvPr>
            <p:ph type="body" idx="1"/>
          </p:nvPr>
        </p:nvSpPr>
        <p:spPr>
          <a:xfrm>
            <a:off x="311700" y="1581700"/>
            <a:ext cx="8520600" cy="3318000"/>
          </a:xfrm>
          <a:prstGeom prst="rect">
            <a:avLst/>
          </a:prstGeom>
        </p:spPr>
        <p:txBody>
          <a:bodyPr spcFirstLastPara="1" wrap="square" lIns="91425" tIns="91425" rIns="91425" bIns="91425" anchor="t" anchorCtr="0">
            <a:normAutofit/>
          </a:bodyPr>
          <a:lstStyle/>
          <a:p>
            <a:pPr marL="457200" lvl="0" indent="-330200" algn="l" rtl="0">
              <a:spcBef>
                <a:spcPts val="0"/>
              </a:spcBef>
              <a:spcAft>
                <a:spcPts val="0"/>
              </a:spcAft>
              <a:buSzPts val="1600"/>
              <a:buChar char="-"/>
            </a:pPr>
            <a:r>
              <a:rPr lang="en" sz="1600"/>
              <a:t>Designed to provide for greater access to effective educators</a:t>
            </a:r>
            <a:endParaRPr sz="1600"/>
          </a:p>
          <a:p>
            <a:pPr marL="457200" lvl="0" indent="-330200" algn="l" rtl="0">
              <a:spcBef>
                <a:spcPts val="0"/>
              </a:spcBef>
              <a:spcAft>
                <a:spcPts val="0"/>
              </a:spcAft>
              <a:buSzPts val="1600"/>
              <a:buChar char="-"/>
            </a:pPr>
            <a:r>
              <a:rPr lang="en" sz="1600"/>
              <a:t>Improvement of classroom instruction</a:t>
            </a:r>
            <a:endParaRPr sz="1600"/>
          </a:p>
          <a:p>
            <a:pPr marL="457200" lvl="0" indent="-330200" algn="l" rtl="0">
              <a:spcBef>
                <a:spcPts val="0"/>
              </a:spcBef>
              <a:spcAft>
                <a:spcPts val="0"/>
              </a:spcAft>
              <a:buSzPts val="1600"/>
              <a:buChar char="-"/>
            </a:pPr>
            <a:r>
              <a:rPr lang="en" sz="1600"/>
              <a:t>Improvement of student learning and achievement</a:t>
            </a:r>
            <a:endParaRPr sz="1600"/>
          </a:p>
          <a:p>
            <a:pPr marL="457200" lvl="0" indent="-330200" algn="l" rtl="0">
              <a:spcBef>
                <a:spcPts val="0"/>
              </a:spcBef>
              <a:spcAft>
                <a:spcPts val="0"/>
              </a:spcAft>
              <a:buSzPts val="1600"/>
              <a:buChar char="-"/>
            </a:pPr>
            <a:r>
              <a:rPr lang="en" sz="1600"/>
              <a:t>Retention of effective teachers, principals and other school leaders</a:t>
            </a:r>
            <a:endParaRPr sz="1600"/>
          </a:p>
          <a:p>
            <a:pPr marL="0" lvl="0" indent="0" algn="l" rtl="0">
              <a:spcBef>
                <a:spcPts val="1200"/>
              </a:spcBef>
              <a:spcAft>
                <a:spcPts val="0"/>
              </a:spcAft>
              <a:buNone/>
            </a:pPr>
            <a:r>
              <a:rPr lang="en" sz="1600"/>
              <a:t>WE USE TO:</a:t>
            </a:r>
            <a:endParaRPr sz="1600"/>
          </a:p>
          <a:p>
            <a:pPr marL="457200" lvl="0" indent="-330200" algn="l" rtl="0">
              <a:spcBef>
                <a:spcPts val="1200"/>
              </a:spcBef>
              <a:spcAft>
                <a:spcPts val="0"/>
              </a:spcAft>
              <a:buSzPts val="1600"/>
              <a:buChar char="-"/>
            </a:pPr>
            <a:r>
              <a:rPr lang="en" sz="1600"/>
              <a:t>Support testing &amp; licensure requirements</a:t>
            </a:r>
            <a:endParaRPr sz="1600"/>
          </a:p>
          <a:p>
            <a:pPr marL="457200" lvl="0" indent="-330200" algn="l" rtl="0">
              <a:spcBef>
                <a:spcPts val="0"/>
              </a:spcBef>
              <a:spcAft>
                <a:spcPts val="0"/>
              </a:spcAft>
              <a:buSzPts val="1600"/>
              <a:buChar char="-"/>
            </a:pPr>
            <a:r>
              <a:rPr lang="en" sz="1600"/>
              <a:t>Pay for mentors and professional development of novice or beginning teachers</a:t>
            </a:r>
            <a:endParaRPr sz="1600"/>
          </a:p>
          <a:p>
            <a:pPr marL="457200" lvl="0" indent="-330200" algn="l" rtl="0">
              <a:spcBef>
                <a:spcPts val="0"/>
              </a:spcBef>
              <a:spcAft>
                <a:spcPts val="0"/>
              </a:spcAft>
              <a:buSzPts val="1600"/>
              <a:buChar char="-"/>
            </a:pPr>
            <a:r>
              <a:rPr lang="en" sz="1600"/>
              <a:t>Support for added credentials, including AIG certification</a:t>
            </a:r>
            <a:endParaRPr sz="1600"/>
          </a:p>
          <a:p>
            <a:pPr marL="457200" lvl="0" indent="-330200" algn="l" rtl="0">
              <a:spcBef>
                <a:spcPts val="0"/>
              </a:spcBef>
              <a:spcAft>
                <a:spcPts val="0"/>
              </a:spcAft>
              <a:buSzPts val="1600"/>
              <a:buChar char="-"/>
            </a:pPr>
            <a:r>
              <a:rPr lang="en" sz="1600"/>
              <a:t>Support acquisition of international faculty</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Title III - English Language Learners</a:t>
            </a:r>
            <a:endParaRPr/>
          </a:p>
        </p:txBody>
      </p:sp>
      <p:sp>
        <p:nvSpPr>
          <p:cNvPr id="123" name="Google Shape;123;p1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222222"/>
                </a:solidFill>
                <a:highlight>
                  <a:srgbClr val="FFFFFF"/>
                </a:highlight>
              </a:rPr>
              <a:t>The purpose of Title III is to help ensure that English learners (ELs) attain English language proficiency and meet state academic standards. Federal funding is provided through various grant programs to assist state education agencies (SEAs) and local education agencies (LEAs) in accomplishing this.</a:t>
            </a:r>
            <a:endParaRPr sz="1400">
              <a:solidFill>
                <a:srgbClr val="000000"/>
              </a:solidFill>
            </a:endParaRPr>
          </a:p>
          <a:p>
            <a:pPr marL="0" lvl="0" indent="0" algn="l" rtl="0">
              <a:spcBef>
                <a:spcPts val="0"/>
              </a:spcBef>
              <a:spcAft>
                <a:spcPts val="0"/>
              </a:spcAft>
              <a:buNone/>
            </a:pP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We are part of a consortium that includes 11 other school districts in our area. </a:t>
            </a: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Budget to Edenton-Chowan averages $10,000 </a:t>
            </a:r>
            <a:endParaRPr sz="1400">
              <a:solidFill>
                <a:srgbClr val="000000"/>
              </a:solidFill>
            </a:endParaRPr>
          </a:p>
          <a:p>
            <a:pPr marL="914400" lvl="0" indent="0" algn="l" rtl="0">
              <a:spcBef>
                <a:spcPts val="0"/>
              </a:spcBef>
              <a:spcAft>
                <a:spcPts val="0"/>
              </a:spcAft>
              <a:buNone/>
            </a:pP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WE USE FOR:</a:t>
            </a:r>
            <a:endParaRPr sz="1400">
              <a:solidFill>
                <a:srgbClr val="000000"/>
              </a:solidFill>
            </a:endParaRPr>
          </a:p>
          <a:p>
            <a:pPr marL="1371600" lvl="1" indent="-317500" algn="l" rtl="0">
              <a:spcBef>
                <a:spcPts val="0"/>
              </a:spcBef>
              <a:spcAft>
                <a:spcPts val="0"/>
              </a:spcAft>
              <a:buClr>
                <a:srgbClr val="000000"/>
              </a:buClr>
              <a:buSzPts val="1400"/>
              <a:buChar char="-"/>
            </a:pPr>
            <a:r>
              <a:rPr lang="en">
                <a:solidFill>
                  <a:srgbClr val="000000"/>
                </a:solidFill>
              </a:rPr>
              <a:t>Workshop Expenses</a:t>
            </a:r>
            <a:endParaRPr>
              <a:solidFill>
                <a:srgbClr val="000000"/>
              </a:solidFill>
            </a:endParaRPr>
          </a:p>
          <a:p>
            <a:pPr marL="1371600" lvl="1" indent="-317500" algn="l" rtl="0">
              <a:spcBef>
                <a:spcPts val="0"/>
              </a:spcBef>
              <a:spcAft>
                <a:spcPts val="0"/>
              </a:spcAft>
              <a:buClr>
                <a:srgbClr val="000000"/>
              </a:buClr>
              <a:buSzPts val="1400"/>
              <a:buChar char="-"/>
            </a:pPr>
            <a:r>
              <a:rPr lang="en">
                <a:solidFill>
                  <a:srgbClr val="000000"/>
                </a:solidFill>
              </a:rPr>
              <a:t>Parent Workshop Expenses</a:t>
            </a:r>
            <a:endParaRPr>
              <a:solidFill>
                <a:srgbClr val="000000"/>
              </a:solidFill>
            </a:endParaRPr>
          </a:p>
          <a:p>
            <a:pPr marL="1371600" lvl="1" indent="-317500" algn="l" rtl="0">
              <a:spcBef>
                <a:spcPts val="0"/>
              </a:spcBef>
              <a:spcAft>
                <a:spcPts val="0"/>
              </a:spcAft>
              <a:buClr>
                <a:srgbClr val="000000"/>
              </a:buClr>
              <a:buSzPts val="1400"/>
              <a:buChar char="-"/>
            </a:pPr>
            <a:r>
              <a:rPr lang="en">
                <a:solidFill>
                  <a:srgbClr val="000000"/>
                </a:solidFill>
              </a:rPr>
              <a:t>Contracted Tutoring</a:t>
            </a:r>
            <a:endParaRPr>
              <a:solidFill>
                <a:srgbClr val="000000"/>
              </a:solidFill>
            </a:endParaRPr>
          </a:p>
          <a:p>
            <a:pPr marL="1371600" lvl="1" indent="-317500" algn="l" rtl="0">
              <a:spcBef>
                <a:spcPts val="0"/>
              </a:spcBef>
              <a:spcAft>
                <a:spcPts val="0"/>
              </a:spcAft>
              <a:buClr>
                <a:srgbClr val="000000"/>
              </a:buClr>
              <a:buSzPts val="1400"/>
              <a:buChar char="-"/>
            </a:pPr>
            <a:r>
              <a:rPr lang="en">
                <a:solidFill>
                  <a:srgbClr val="000000"/>
                </a:solidFill>
              </a:rPr>
              <a:t>Supplies and Materials</a:t>
            </a:r>
            <a:endParaRPr>
              <a:solidFill>
                <a:srgbClr val="000000"/>
              </a:solidFill>
            </a:endParaRPr>
          </a:p>
          <a:p>
            <a:pPr marL="457200" lvl="0" indent="0" algn="l" rtl="0">
              <a:spcBef>
                <a:spcPts val="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Title IV - Student Support and Enrichment</a:t>
            </a:r>
            <a:endParaRPr/>
          </a:p>
        </p:txBody>
      </p:sp>
      <p:sp>
        <p:nvSpPr>
          <p:cNvPr id="129" name="Google Shape;129;p2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a:t>Provide all students with access to a well- rounded education </a:t>
            </a:r>
            <a:endParaRPr/>
          </a:p>
          <a:p>
            <a:pPr marL="457200" lvl="0" indent="-342900" algn="l" rtl="0">
              <a:spcBef>
                <a:spcPts val="0"/>
              </a:spcBef>
              <a:spcAft>
                <a:spcPts val="0"/>
              </a:spcAft>
              <a:buSzPts val="1800"/>
              <a:buChar char="-"/>
            </a:pPr>
            <a:r>
              <a:rPr lang="en"/>
              <a:t>Improve school conditions for learning</a:t>
            </a:r>
            <a:endParaRPr/>
          </a:p>
          <a:p>
            <a:pPr marL="457200" lvl="0" indent="-342900" algn="l" rtl="0">
              <a:spcBef>
                <a:spcPts val="0"/>
              </a:spcBef>
              <a:spcAft>
                <a:spcPts val="0"/>
              </a:spcAft>
              <a:buSzPts val="1800"/>
              <a:buChar char="-"/>
            </a:pPr>
            <a:r>
              <a:rPr lang="en"/>
              <a:t>Improve use of technology in order to improve academic achievement and digital literacy of all students</a:t>
            </a:r>
            <a:endParaRPr/>
          </a:p>
          <a:p>
            <a:pPr marL="0" lvl="0" indent="0" algn="l" rtl="0">
              <a:spcBef>
                <a:spcPts val="1200"/>
              </a:spcBef>
              <a:spcAft>
                <a:spcPts val="0"/>
              </a:spcAft>
              <a:buNone/>
            </a:pPr>
            <a:r>
              <a:rPr lang="en"/>
              <a:t>WE USE FOR: </a:t>
            </a:r>
            <a:endParaRPr/>
          </a:p>
          <a:p>
            <a:pPr marL="457200" lvl="0" indent="-342900" algn="l" rtl="0">
              <a:spcBef>
                <a:spcPts val="1200"/>
              </a:spcBef>
              <a:spcAft>
                <a:spcPts val="0"/>
              </a:spcAft>
              <a:buSzPts val="1800"/>
              <a:buChar char="-"/>
            </a:pPr>
            <a:r>
              <a:rPr lang="en"/>
              <a:t>Curriculum resources and supplies</a:t>
            </a:r>
            <a:endParaRPr/>
          </a:p>
          <a:p>
            <a:pPr marL="457200" lvl="0" indent="-342900" algn="l" rtl="0">
              <a:spcBef>
                <a:spcPts val="0"/>
              </a:spcBef>
              <a:spcAft>
                <a:spcPts val="0"/>
              </a:spcAft>
              <a:buSzPts val="1800"/>
              <a:buChar char="-"/>
            </a:pPr>
            <a:r>
              <a:rPr lang="en"/>
              <a:t>Social emotional learning </a:t>
            </a:r>
            <a:endParaRPr/>
          </a:p>
          <a:p>
            <a:pPr marL="457200" lvl="0" indent="-342900" algn="l" rtl="0">
              <a:spcBef>
                <a:spcPts val="0"/>
              </a:spcBef>
              <a:spcAft>
                <a:spcPts val="0"/>
              </a:spcAft>
              <a:buSzPts val="1800"/>
              <a:buChar char="-"/>
            </a:pPr>
            <a:r>
              <a:rPr lang="en"/>
              <a:t>Formative testing support</a:t>
            </a:r>
            <a:endParaRPr/>
          </a:p>
          <a:p>
            <a:pPr marL="457200" lvl="0" indent="-342900" algn="l" rtl="0">
              <a:spcBef>
                <a:spcPts val="0"/>
              </a:spcBef>
              <a:spcAft>
                <a:spcPts val="0"/>
              </a:spcAft>
              <a:buSzPts val="1800"/>
              <a:buChar char="-"/>
            </a:pPr>
            <a:r>
              <a:rPr lang="en"/>
              <a:t>Professional development</a:t>
            </a:r>
            <a:endParaRPr/>
          </a:p>
          <a:p>
            <a:pPr marL="457200" lvl="0" indent="-342900" algn="l" rtl="0">
              <a:spcBef>
                <a:spcPts val="0"/>
              </a:spcBef>
              <a:spcAft>
                <a:spcPts val="0"/>
              </a:spcAft>
              <a:buSzPts val="1800"/>
              <a:buChar char="-"/>
            </a:pPr>
            <a:r>
              <a:rPr lang="en"/>
              <a:t>Support for the HS if needed since they are not Title I</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Title VI - IDEA Preschool; IDEA Handicap</a:t>
            </a:r>
            <a:endParaRPr/>
          </a:p>
        </p:txBody>
      </p:sp>
      <p:sp>
        <p:nvSpPr>
          <p:cNvPr id="135" name="Google Shape;135;p21"/>
          <p:cNvSpPr txBox="1">
            <a:spLocks noGrp="1"/>
          </p:cNvSpPr>
          <p:nvPr>
            <p:ph type="body" idx="1"/>
          </p:nvPr>
        </p:nvSpPr>
        <p:spPr>
          <a:xfrm>
            <a:off x="311700" y="1229875"/>
            <a:ext cx="8520600" cy="3339000"/>
          </a:xfrm>
          <a:prstGeom prst="rect">
            <a:avLst/>
          </a:prstGeom>
          <a:noFill/>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Support for special education and related services</a:t>
            </a:r>
            <a:endParaRPr/>
          </a:p>
          <a:p>
            <a:pPr marL="457200" lvl="0" indent="-342900" algn="l" rtl="0">
              <a:spcBef>
                <a:spcPts val="0"/>
              </a:spcBef>
              <a:spcAft>
                <a:spcPts val="0"/>
              </a:spcAft>
              <a:buSzPts val="1800"/>
              <a:buChar char="-"/>
            </a:pPr>
            <a:r>
              <a:rPr lang="en"/>
              <a:t>Additional academic and behavioral support for students</a:t>
            </a:r>
            <a:endParaRPr/>
          </a:p>
          <a:p>
            <a:pPr marL="457200" lvl="0" indent="-342900" algn="l" rtl="0">
              <a:spcBef>
                <a:spcPts val="0"/>
              </a:spcBef>
              <a:spcAft>
                <a:spcPts val="0"/>
              </a:spcAft>
              <a:buSzPts val="1800"/>
              <a:buChar char="-"/>
            </a:pPr>
            <a:r>
              <a:rPr lang="en"/>
              <a:t>Improve use of technology in the classroom</a:t>
            </a:r>
            <a:endParaRPr/>
          </a:p>
          <a:p>
            <a:pPr marL="0" lvl="0" indent="0" algn="l" rtl="0">
              <a:spcBef>
                <a:spcPts val="1200"/>
              </a:spcBef>
              <a:spcAft>
                <a:spcPts val="0"/>
              </a:spcAft>
              <a:buNone/>
            </a:pPr>
            <a:r>
              <a:rPr lang="en"/>
              <a:t>WE USE TO: </a:t>
            </a:r>
            <a:endParaRPr/>
          </a:p>
          <a:p>
            <a:pPr marL="457200" lvl="0" indent="-342900" algn="l" rtl="0">
              <a:spcBef>
                <a:spcPts val="1200"/>
              </a:spcBef>
              <a:spcAft>
                <a:spcPts val="0"/>
              </a:spcAft>
              <a:buSzPts val="1800"/>
              <a:buChar char="-"/>
            </a:pPr>
            <a:r>
              <a:rPr lang="en"/>
              <a:t>Pay portion of EC Pre-K Teacher Salary (IDEA Preschool)</a:t>
            </a:r>
            <a:endParaRPr/>
          </a:p>
          <a:p>
            <a:pPr marL="457200" lvl="0" indent="-342900" algn="l" rtl="0">
              <a:spcBef>
                <a:spcPts val="0"/>
              </a:spcBef>
              <a:spcAft>
                <a:spcPts val="0"/>
              </a:spcAft>
              <a:buSzPts val="1800"/>
              <a:buChar char="-"/>
            </a:pPr>
            <a:r>
              <a:rPr lang="en"/>
              <a:t>Pay 8 EC Teacher Assistant salaries and benefits  (IDEA Handicap)</a:t>
            </a:r>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875</Words>
  <Application>Microsoft Office PowerPoint</Application>
  <PresentationFormat>On-screen Show (16:9)</PresentationFormat>
  <Paragraphs>151</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Open Sans</vt:lpstr>
      <vt:lpstr>Roboto</vt:lpstr>
      <vt:lpstr>Arial</vt:lpstr>
      <vt:lpstr>Geometric</vt:lpstr>
      <vt:lpstr>FEDERAL PROGRAMS </vt:lpstr>
      <vt:lpstr>FUNDING - VARIOUS GRANTS</vt:lpstr>
      <vt:lpstr>3 PRONG TEST </vt:lpstr>
      <vt:lpstr>Title I - Improving Academic Achievement of the Disadvantaged</vt:lpstr>
      <vt:lpstr>We do the following with Title I Funding:</vt:lpstr>
      <vt:lpstr>Title II-  Preparing, Retaining and Recruiting High Quality Teachers, Principals, and Other School Leaders</vt:lpstr>
      <vt:lpstr>Title III - English Language Learners</vt:lpstr>
      <vt:lpstr>Title IV - Student Support and Enrichment</vt:lpstr>
      <vt:lpstr>Title VI - IDEA Preschool; IDEA Handicap</vt:lpstr>
      <vt:lpstr>Title V - Rural and Low Income Students</vt:lpstr>
      <vt:lpstr>Career and Technical Education Program Improvement</vt:lpstr>
      <vt:lpstr>ESSER II, III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PROGRAMS</dc:title>
  <dc:creator>Jana Rawls</dc:creator>
  <cp:lastModifiedBy>share</cp:lastModifiedBy>
  <cp:revision>2</cp:revision>
  <dcterms:modified xsi:type="dcterms:W3CDTF">2023-08-15T21:56:24Z</dcterms:modified>
</cp:coreProperties>
</file>